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6521" autoAdjust="0"/>
  </p:normalViewPr>
  <p:slideViewPr>
    <p:cSldViewPr snapToGrid="0" showGuides="1">
      <p:cViewPr>
        <p:scale>
          <a:sx n="50" d="100"/>
          <a:sy n="50" d="100"/>
        </p:scale>
        <p:origin x="1416" y="23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A3DB7A-09B5-4457-A61A-AE8715EDD573}" type="datetimeFigureOut">
              <a:rPr lang="en-GB" smtClean="0"/>
              <a:t>01/05/2024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2DB87B-E065-4878-BEBB-C83969247B98}"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6356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A3DB7A-09B5-4457-A61A-AE8715EDD573}" type="datetimeFigureOut">
              <a:rPr lang="en-GB" smtClean="0"/>
              <a:t>01/05/2024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2DB87B-E065-4878-BEBB-C83969247B98}" type="slidenum">
              <a:rPr lang="en-GB" smtClean="0"/>
              <a:t>‹#›</a:t>
            </a:fld>
            <a:endParaRPr lang="en-GB"/>
          </a:p>
        </p:txBody>
      </p:sp>
    </p:spTree>
    <p:extLst>
      <p:ext uri="{BB962C8B-B14F-4D97-AF65-F5344CB8AC3E}">
        <p14:creationId xmlns:p14="http://schemas.microsoft.com/office/powerpoint/2010/main" val="1948836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A3DB7A-09B5-4457-A61A-AE8715EDD573}" type="datetimeFigureOut">
              <a:rPr lang="en-GB" smtClean="0"/>
              <a:t>01/05/2024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2DB87B-E065-4878-BEBB-C83969247B98}" type="slidenum">
              <a:rPr lang="en-GB" smtClean="0"/>
              <a:t>‹#›</a:t>
            </a:fld>
            <a:endParaRPr lang="en-GB"/>
          </a:p>
        </p:txBody>
      </p:sp>
    </p:spTree>
    <p:extLst>
      <p:ext uri="{BB962C8B-B14F-4D97-AF65-F5344CB8AC3E}">
        <p14:creationId xmlns:p14="http://schemas.microsoft.com/office/powerpoint/2010/main" val="379522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A3DB7A-09B5-4457-A61A-AE8715EDD573}" type="datetimeFigureOut">
              <a:rPr lang="en-GB" smtClean="0"/>
              <a:t>01/05/2024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2DB87B-E065-4878-BEBB-C83969247B98}" type="slidenum">
              <a:rPr lang="en-GB" smtClean="0"/>
              <a:t>‹#›</a:t>
            </a:fld>
            <a:endParaRPr lang="en-GB"/>
          </a:p>
        </p:txBody>
      </p:sp>
    </p:spTree>
    <p:extLst>
      <p:ext uri="{BB962C8B-B14F-4D97-AF65-F5344CB8AC3E}">
        <p14:creationId xmlns:p14="http://schemas.microsoft.com/office/powerpoint/2010/main" val="3932955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A3DB7A-09B5-4457-A61A-AE8715EDD573}" type="datetimeFigureOut">
              <a:rPr lang="en-GB" smtClean="0"/>
              <a:t>01/05/2024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B2DB87B-E065-4878-BEBB-C83969247B98}"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2468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8A3DB7A-09B5-4457-A61A-AE8715EDD573}" type="datetimeFigureOut">
              <a:rPr lang="en-GB" smtClean="0"/>
              <a:t>01/05/2024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B2DB87B-E065-4878-BEBB-C83969247B98}" type="slidenum">
              <a:rPr lang="en-GB" smtClean="0"/>
              <a:t>‹#›</a:t>
            </a:fld>
            <a:endParaRPr lang="en-GB"/>
          </a:p>
        </p:txBody>
      </p:sp>
    </p:spTree>
    <p:extLst>
      <p:ext uri="{BB962C8B-B14F-4D97-AF65-F5344CB8AC3E}">
        <p14:creationId xmlns:p14="http://schemas.microsoft.com/office/powerpoint/2010/main" val="1532139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8A3DB7A-09B5-4457-A61A-AE8715EDD573}" type="datetimeFigureOut">
              <a:rPr lang="en-GB" smtClean="0"/>
              <a:t>01/05/2024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B2DB87B-E065-4878-BEBB-C83969247B98}" type="slidenum">
              <a:rPr lang="en-GB" smtClean="0"/>
              <a:t>‹#›</a:t>
            </a:fld>
            <a:endParaRPr lang="en-GB"/>
          </a:p>
        </p:txBody>
      </p:sp>
    </p:spTree>
    <p:extLst>
      <p:ext uri="{BB962C8B-B14F-4D97-AF65-F5344CB8AC3E}">
        <p14:creationId xmlns:p14="http://schemas.microsoft.com/office/powerpoint/2010/main" val="1765846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8A3DB7A-09B5-4457-A61A-AE8715EDD573}" type="datetimeFigureOut">
              <a:rPr lang="en-GB" smtClean="0"/>
              <a:t>01/05/2024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B2DB87B-E065-4878-BEBB-C83969247B98}" type="slidenum">
              <a:rPr lang="en-GB" smtClean="0"/>
              <a:t>‹#›</a:t>
            </a:fld>
            <a:endParaRPr lang="en-GB"/>
          </a:p>
        </p:txBody>
      </p:sp>
    </p:spTree>
    <p:extLst>
      <p:ext uri="{BB962C8B-B14F-4D97-AF65-F5344CB8AC3E}">
        <p14:creationId xmlns:p14="http://schemas.microsoft.com/office/powerpoint/2010/main" val="2592709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A3DB7A-09B5-4457-A61A-AE8715EDD573}" type="datetimeFigureOut">
              <a:rPr lang="en-GB" smtClean="0"/>
              <a:t>01/05/2024</a:t>
            </a:fld>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GB"/>
          </a:p>
        </p:txBody>
      </p:sp>
      <p:sp>
        <p:nvSpPr>
          <p:cNvPr id="9" name="Slide Number Placeholder 8"/>
          <p:cNvSpPr>
            <a:spLocks noGrp="1"/>
          </p:cNvSpPr>
          <p:nvPr>
            <p:ph type="sldNum" sz="quarter" idx="12"/>
          </p:nvPr>
        </p:nvSpPr>
        <p:spPr/>
        <p:txBody>
          <a:bodyPr/>
          <a:lstStyle/>
          <a:p>
            <a:fld id="{EB2DB87B-E065-4878-BEBB-C83969247B98}" type="slidenum">
              <a:rPr lang="en-GB" smtClean="0"/>
              <a:t>‹#›</a:t>
            </a:fld>
            <a:endParaRPr lang="en-GB"/>
          </a:p>
        </p:txBody>
      </p:sp>
    </p:spTree>
    <p:extLst>
      <p:ext uri="{BB962C8B-B14F-4D97-AF65-F5344CB8AC3E}">
        <p14:creationId xmlns:p14="http://schemas.microsoft.com/office/powerpoint/2010/main" val="1280307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8A3DB7A-09B5-4457-A61A-AE8715EDD573}" type="datetimeFigureOut">
              <a:rPr lang="en-GB" smtClean="0"/>
              <a:t>01/05/2024</a:t>
            </a:fld>
            <a:endParaRPr lang="en-GB"/>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B2DB87B-E065-4878-BEBB-C83969247B98}" type="slidenum">
              <a:rPr lang="en-GB" smtClean="0"/>
              <a:t>‹#›</a:t>
            </a:fld>
            <a:endParaRPr lang="en-GB"/>
          </a:p>
        </p:txBody>
      </p:sp>
    </p:spTree>
    <p:extLst>
      <p:ext uri="{BB962C8B-B14F-4D97-AF65-F5344CB8AC3E}">
        <p14:creationId xmlns:p14="http://schemas.microsoft.com/office/powerpoint/2010/main" val="4224818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8A3DB7A-09B5-4457-A61A-AE8715EDD573}" type="datetimeFigureOut">
              <a:rPr lang="en-GB" smtClean="0"/>
              <a:t>01/05/2024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B2DB87B-E065-4878-BEBB-C83969247B98}" type="slidenum">
              <a:rPr lang="en-GB" smtClean="0"/>
              <a:t>‹#›</a:t>
            </a:fld>
            <a:endParaRPr lang="en-GB"/>
          </a:p>
        </p:txBody>
      </p:sp>
    </p:spTree>
    <p:extLst>
      <p:ext uri="{BB962C8B-B14F-4D97-AF65-F5344CB8AC3E}">
        <p14:creationId xmlns:p14="http://schemas.microsoft.com/office/powerpoint/2010/main" val="979459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8A3DB7A-09B5-4457-A61A-AE8715EDD573}" type="datetimeFigureOut">
              <a:rPr lang="en-GB" smtClean="0"/>
              <a:t>01/05/2024</a:t>
            </a:fld>
            <a:endParaRPr lang="en-GB"/>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GB"/>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B2DB87B-E065-4878-BEBB-C83969247B98}" type="slidenum">
              <a:rPr lang="en-GB" smtClean="0"/>
              <a:t>‹#›</a:t>
            </a:fld>
            <a:endParaRPr lang="en-GB"/>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109550"/>
      </p:ext>
    </p:extLst>
  </p:cSld>
  <p:clrMap bg1="dk1" tx1="lt1" bg2="dk2" tx2="lt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jpe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title="View from plane wing">
            <a:hlinkClick r:id="" action="ppaction://media"/>
            <a:extLst>
              <a:ext uri="{FF2B5EF4-FFF2-40B4-BE49-F238E27FC236}">
                <a16:creationId xmlns:a16="http://schemas.microsoft.com/office/drawing/2014/main" id="{BC58A3A9-E680-7923-C0D1-2ED7861ACEC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1CEBBFB2-D95B-476F-4EF5-8E2AB999B7C9}"/>
              </a:ext>
            </a:extLst>
          </p:cNvPr>
          <p:cNvSpPr>
            <a:spLocks noGrp="1"/>
          </p:cNvSpPr>
          <p:nvPr>
            <p:ph type="ctrTitle"/>
          </p:nvPr>
        </p:nvSpPr>
        <p:spPr>
          <a:xfrm>
            <a:off x="395748" y="5658584"/>
            <a:ext cx="11400503" cy="1825096"/>
          </a:xfrm>
        </p:spPr>
        <p:txBody>
          <a:bodyPr>
            <a:noAutofit/>
          </a:bodyPr>
          <a:lstStyle/>
          <a:p>
            <a:r>
              <a:rPr lang="en-GB" sz="7500" kern="100" dirty="0">
                <a:solidFill>
                  <a:schemeClr val="accent5">
                    <a:lumMod val="50000"/>
                  </a:schemeClr>
                </a:solidFill>
                <a:effectLst/>
                <a:latin typeface="Aptos Black" panose="020F0502020204030204" pitchFamily="34" charset="0"/>
                <a:ea typeface="Aptos" panose="020B0004020202020204" pitchFamily="34" charset="0"/>
                <a:cs typeface="Arial" panose="020B0604020202020204" pitchFamily="34" charset="0"/>
              </a:rPr>
              <a:t>AIRPLANE CRASHES AND FATALITIES ANALYSIS</a:t>
            </a:r>
            <a:br>
              <a:rPr lang="en-GB" kern="100" dirty="0">
                <a:solidFill>
                  <a:schemeClr val="accent5">
                    <a:lumMod val="50000"/>
                  </a:schemeClr>
                </a:solidFill>
                <a:effectLst/>
                <a:latin typeface="Aptos" panose="020B0004020202020204" pitchFamily="34" charset="0"/>
                <a:ea typeface="Aptos" panose="020B0004020202020204" pitchFamily="34" charset="0"/>
                <a:cs typeface="Arial" panose="020B0604020202020204" pitchFamily="34" charset="0"/>
              </a:rPr>
            </a:br>
            <a:endParaRPr lang="en-GB" dirty="0">
              <a:solidFill>
                <a:schemeClr val="accent5">
                  <a:lumMod val="50000"/>
                </a:schemeClr>
              </a:solidFill>
            </a:endParaRPr>
          </a:p>
        </p:txBody>
      </p:sp>
      <p:sp>
        <p:nvSpPr>
          <p:cNvPr id="6" name="Title 1">
            <a:extLst>
              <a:ext uri="{FF2B5EF4-FFF2-40B4-BE49-F238E27FC236}">
                <a16:creationId xmlns:a16="http://schemas.microsoft.com/office/drawing/2014/main" id="{F194677C-8B3C-F01D-1743-F1414B1E0B9B}"/>
              </a:ext>
            </a:extLst>
          </p:cNvPr>
          <p:cNvSpPr txBox="1">
            <a:spLocks/>
          </p:cNvSpPr>
          <p:nvPr/>
        </p:nvSpPr>
        <p:spPr>
          <a:xfrm>
            <a:off x="8000999" y="5658584"/>
            <a:ext cx="4493165" cy="182509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2000" kern="100" dirty="0">
                <a:solidFill>
                  <a:srgbClr val="C00000"/>
                </a:solidFill>
                <a:latin typeface="Aptos Black" panose="020F0502020204030204" pitchFamily="34" charset="0"/>
                <a:ea typeface="Aptos" panose="020B0004020202020204" pitchFamily="34" charset="0"/>
                <a:cs typeface="Arial" panose="020B0604020202020204" pitchFamily="34" charset="0"/>
              </a:rPr>
              <a:t>By </a:t>
            </a:r>
            <a:r>
              <a:rPr lang="en-GB" sz="2000" b="1" kern="100" dirty="0">
                <a:solidFill>
                  <a:schemeClr val="bg1"/>
                </a:solidFill>
                <a:latin typeface="Aptos Black" panose="020F0502020204030204" pitchFamily="34" charset="0"/>
                <a:ea typeface="Aptos" panose="020B0004020202020204" pitchFamily="34" charset="0"/>
                <a:cs typeface="Arial" panose="020B0604020202020204" pitchFamily="34" charset="0"/>
              </a:rPr>
              <a:t>Salaudeen Wakilu Oladeji</a:t>
            </a:r>
            <a:br>
              <a:rPr lang="en-GB" kern="100" dirty="0">
                <a:solidFill>
                  <a:schemeClr val="accent5">
                    <a:lumMod val="50000"/>
                  </a:schemeClr>
                </a:solidFill>
                <a:latin typeface="Aptos" panose="020B0004020202020204" pitchFamily="34" charset="0"/>
                <a:ea typeface="Aptos" panose="020B0004020202020204" pitchFamily="34" charset="0"/>
                <a:cs typeface="Arial" panose="020B0604020202020204" pitchFamily="34" charset="0"/>
              </a:rPr>
            </a:br>
            <a:endParaRPr lang="en-GB" dirty="0">
              <a:solidFill>
                <a:schemeClr val="accent5">
                  <a:lumMod val="50000"/>
                </a:schemeClr>
              </a:solidFill>
            </a:endParaRPr>
          </a:p>
        </p:txBody>
      </p:sp>
      <p:pic>
        <p:nvPicPr>
          <p:cNvPr id="8" name="Picture 7">
            <a:extLst>
              <a:ext uri="{FF2B5EF4-FFF2-40B4-BE49-F238E27FC236}">
                <a16:creationId xmlns:a16="http://schemas.microsoft.com/office/drawing/2014/main" id="{445258C0-79B0-0350-DED5-E316C8F9BAE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74833" y="0"/>
            <a:ext cx="1284514" cy="128451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96830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7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509A72-EAD8-8E18-6928-286399528D59}"/>
              </a:ext>
            </a:extLst>
          </p:cNvPr>
          <p:cNvSpPr txBox="1"/>
          <p:nvPr/>
        </p:nvSpPr>
        <p:spPr>
          <a:xfrm>
            <a:off x="2396004" y="24871"/>
            <a:ext cx="7430239" cy="674672"/>
          </a:xfrm>
          <a:prstGeom prst="rect">
            <a:avLst/>
          </a:prstGeom>
          <a:noFill/>
        </p:spPr>
        <p:txBody>
          <a:bodyPr wrap="none" rtlCol="0">
            <a:spAutoFit/>
          </a:bodyPr>
          <a:lstStyle/>
          <a:p>
            <a:pPr>
              <a:lnSpc>
                <a:spcPct val="115000"/>
              </a:lnSpc>
              <a:spcAft>
                <a:spcPts val="800"/>
              </a:spcAft>
            </a:pPr>
            <a:r>
              <a:rPr lang="en-US" sz="3600" kern="100" dirty="0">
                <a:latin typeface="Segoe UI Black" panose="020B0A02040204020203" pitchFamily="34" charset="0"/>
                <a:ea typeface="Segoe UI Black" panose="020B0A02040204020203" pitchFamily="34" charset="0"/>
                <a:cs typeface="Arial" panose="020B0604020202020204" pitchFamily="34" charset="0"/>
              </a:rPr>
              <a:t>Data Analysis and Visualization </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a:extLst>
                  <a:ext uri="{FF2B5EF4-FFF2-40B4-BE49-F238E27FC236}">
                    <a16:creationId xmlns:a16="http://schemas.microsoft.com/office/drawing/2014/main" id="{AA1196BA-8CD4-4959-E113-75D1C9FB5486}"/>
                  </a:ext>
                </a:extLst>
              </p:cNvPr>
              <p:cNvGraphicFramePr>
                <a:graphicFrameLocks noGrp="1"/>
              </p:cNvGraphicFramePr>
              <p:nvPr>
                <p:extLst>
                  <p:ext uri="{D42A27DB-BD31-4B8C-83A1-F6EECF244321}">
                    <p14:modId xmlns:p14="http://schemas.microsoft.com/office/powerpoint/2010/main" val="3575418077"/>
                  </p:ext>
                </p:extLst>
              </p:nvPr>
            </p:nvGraphicFramePr>
            <p:xfrm>
              <a:off x="0" y="699543"/>
              <a:ext cx="12192000" cy="613358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a:extLst>
                  <a:ext uri="{FF2B5EF4-FFF2-40B4-BE49-F238E27FC236}">
                    <a16:creationId xmlns:a16="http://schemas.microsoft.com/office/drawing/2014/main" id="{AA1196BA-8CD4-4959-E113-75D1C9FB5486}"/>
                  </a:ext>
                </a:extLst>
              </p:cNvPr>
              <p:cNvPicPr>
                <a:picLocks noGrp="1" noRot="1" noChangeAspect="1" noMove="1" noResize="1" noEditPoints="1" noAdjustHandles="1" noChangeArrowheads="1" noChangeShapeType="1"/>
              </p:cNvPicPr>
              <p:nvPr/>
            </p:nvPicPr>
            <p:blipFill>
              <a:blip r:embed="rId3"/>
              <a:stretch>
                <a:fillRect/>
              </a:stretch>
            </p:blipFill>
            <p:spPr>
              <a:xfrm>
                <a:off x="0" y="699543"/>
                <a:ext cx="12192000" cy="6133586"/>
              </a:xfrm>
              <a:prstGeom prst="rect">
                <a:avLst/>
              </a:prstGeom>
            </p:spPr>
          </p:pic>
        </mc:Fallback>
      </mc:AlternateContent>
    </p:spTree>
    <p:extLst>
      <p:ext uri="{BB962C8B-B14F-4D97-AF65-F5344CB8AC3E}">
        <p14:creationId xmlns:p14="http://schemas.microsoft.com/office/powerpoint/2010/main" val="2769108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662DF6-31F8-AAE5-2F1C-7A8240BF6FF2}"/>
              </a:ext>
            </a:extLst>
          </p:cNvPr>
          <p:cNvSpPr txBox="1"/>
          <p:nvPr/>
        </p:nvSpPr>
        <p:spPr>
          <a:xfrm>
            <a:off x="4321052" y="248359"/>
            <a:ext cx="2743059" cy="674672"/>
          </a:xfrm>
          <a:prstGeom prst="rect">
            <a:avLst/>
          </a:prstGeom>
          <a:noFill/>
        </p:spPr>
        <p:txBody>
          <a:bodyPr wrap="none" rtlCol="0">
            <a:spAutoFit/>
          </a:bodyPr>
          <a:lstStyle/>
          <a:p>
            <a:pPr>
              <a:lnSpc>
                <a:spcPct val="115000"/>
              </a:lnSpc>
              <a:spcAft>
                <a:spcPts val="800"/>
              </a:spcAft>
            </a:pPr>
            <a:r>
              <a:rPr lang="en-US" sz="3600" kern="100" dirty="0">
                <a:effectLst/>
                <a:latin typeface="Segoe UI Black" panose="020B0A02040204020203" pitchFamily="34" charset="0"/>
                <a:ea typeface="Segoe UI Black" panose="020B0A02040204020203" pitchFamily="34" charset="0"/>
                <a:cs typeface="Arial" panose="020B0604020202020204" pitchFamily="34" charset="0"/>
              </a:rPr>
              <a:t>Key Insight</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p:sp>
        <p:nvSpPr>
          <p:cNvPr id="5" name="TextBox 4">
            <a:extLst>
              <a:ext uri="{FF2B5EF4-FFF2-40B4-BE49-F238E27FC236}">
                <a16:creationId xmlns:a16="http://schemas.microsoft.com/office/drawing/2014/main" id="{AD20873C-53EA-2342-556A-BDEB1784B8FF}"/>
              </a:ext>
            </a:extLst>
          </p:cNvPr>
          <p:cNvSpPr txBox="1"/>
          <p:nvPr/>
        </p:nvSpPr>
        <p:spPr>
          <a:xfrm>
            <a:off x="260440" y="881583"/>
            <a:ext cx="11642802" cy="5183663"/>
          </a:xfrm>
          <a:prstGeom prst="rect">
            <a:avLst/>
          </a:prstGeom>
          <a:noFill/>
        </p:spPr>
        <p:txBody>
          <a:bodyPr wrap="square" rtlCol="0">
            <a:spAutoFit/>
          </a:bodyPr>
          <a:lstStyle/>
          <a:p>
            <a:pPr marL="342900" indent="-342900" algn="just">
              <a:lnSpc>
                <a:spcPct val="115000"/>
              </a:lnSpc>
              <a:spcAft>
                <a:spcPts val="800"/>
              </a:spcAft>
              <a:buFont typeface="Arial" panose="020B0604020202020204" pitchFamily="34" charset="0"/>
              <a:buChar char="•"/>
            </a:pPr>
            <a:r>
              <a:rPr lang="en-US" sz="2000" kern="100" dirty="0">
                <a:effectLst/>
                <a:latin typeface="Aptos" panose="020B0004020202020204" pitchFamily="34" charset="0"/>
                <a:ea typeface="Aptos" panose="020B0004020202020204" pitchFamily="34" charset="0"/>
                <a:cs typeface="Arial" panose="020B0604020202020204" pitchFamily="34" charset="0"/>
              </a:rPr>
              <a:t>Total number of individuals aboard the aircraft  across the years is 155k</a:t>
            </a:r>
          </a:p>
          <a:p>
            <a:pPr marL="342900" indent="-342900" algn="just">
              <a:lnSpc>
                <a:spcPct val="115000"/>
              </a:lnSpc>
              <a:spcAft>
                <a:spcPts val="800"/>
              </a:spcAft>
              <a:buFont typeface="Arial" panose="020B0604020202020204" pitchFamily="34" charset="0"/>
              <a:buChar char="•"/>
            </a:pPr>
            <a:r>
              <a:rPr lang="en-US" sz="2000" kern="100" dirty="0">
                <a:effectLst/>
                <a:latin typeface="Aptos" panose="020B0004020202020204" pitchFamily="34" charset="0"/>
                <a:ea typeface="Aptos" panose="020B0004020202020204" pitchFamily="34" charset="0"/>
                <a:cs typeface="Arial" panose="020B0604020202020204" pitchFamily="34" charset="0"/>
              </a:rPr>
              <a:t>Total number of individuals </a:t>
            </a:r>
            <a:r>
              <a:rPr lang="en-US" sz="2000" kern="100" dirty="0">
                <a:latin typeface="Aptos" panose="020B0004020202020204" pitchFamily="34" charset="0"/>
                <a:ea typeface="Aptos" panose="020B0004020202020204" pitchFamily="34" charset="0"/>
                <a:cs typeface="Arial" panose="020B0604020202020204" pitchFamily="34" charset="0"/>
              </a:rPr>
              <a:t>with fatalities across the years is 112k. Which is about 72% of the total aboard</a:t>
            </a:r>
          </a:p>
          <a:p>
            <a:pPr marL="342900" indent="-342900" algn="just">
              <a:lnSpc>
                <a:spcPct val="115000"/>
              </a:lnSpc>
              <a:spcAft>
                <a:spcPts val="800"/>
              </a:spcAft>
              <a:buFont typeface="Arial" panose="020B0604020202020204" pitchFamily="34" charset="0"/>
              <a:buChar char="•"/>
            </a:pPr>
            <a:r>
              <a:rPr lang="en-US" sz="2000" kern="100" dirty="0">
                <a:effectLst/>
                <a:latin typeface="Aptos" panose="020B0004020202020204" pitchFamily="34" charset="0"/>
                <a:ea typeface="Aptos" panose="020B0004020202020204" pitchFamily="34" charset="0"/>
                <a:cs typeface="Arial" panose="020B0604020202020204" pitchFamily="34" charset="0"/>
              </a:rPr>
              <a:t>28% were </a:t>
            </a:r>
            <a:r>
              <a:rPr lang="en-US" sz="2000" kern="100" dirty="0">
                <a:latin typeface="Aptos" panose="020B0004020202020204" pitchFamily="34" charset="0"/>
                <a:ea typeface="Aptos" panose="020B0004020202020204" pitchFamily="34" charset="0"/>
                <a:cs typeface="Arial" panose="020B0604020202020204" pitchFamily="34" charset="0"/>
              </a:rPr>
              <a:t>opportune to survive</a:t>
            </a:r>
          </a:p>
          <a:p>
            <a:pPr marL="342900" indent="-342900" algn="just">
              <a:lnSpc>
                <a:spcPct val="115000"/>
              </a:lnSpc>
              <a:spcAft>
                <a:spcPts val="800"/>
              </a:spcAft>
              <a:buFont typeface="Arial" panose="020B0604020202020204" pitchFamily="34" charset="0"/>
              <a:buChar char="•"/>
            </a:pPr>
            <a:r>
              <a:rPr lang="en-US" sz="2000" kern="100" dirty="0">
                <a:effectLst/>
                <a:latin typeface="Aptos" panose="020B0004020202020204" pitchFamily="34" charset="0"/>
                <a:ea typeface="Aptos" panose="020B0004020202020204" pitchFamily="34" charset="0"/>
                <a:cs typeface="Arial" panose="020B0604020202020204" pitchFamily="34" charset="0"/>
              </a:rPr>
              <a:t>1972 happened the most disastrous year where most people in the airplane died/have severe injury.</a:t>
            </a:r>
          </a:p>
          <a:p>
            <a:pPr marL="342900" indent="-342900" algn="just">
              <a:lnSpc>
                <a:spcPct val="115000"/>
              </a:lnSpc>
              <a:spcAft>
                <a:spcPts val="800"/>
              </a:spcAft>
              <a:buFont typeface="Arial" panose="020B0604020202020204" pitchFamily="34" charset="0"/>
              <a:buChar char="•"/>
            </a:pPr>
            <a:r>
              <a:rPr lang="en-US" sz="2000" kern="100" dirty="0">
                <a:effectLst/>
                <a:latin typeface="Aptos" panose="020B0004020202020204" pitchFamily="34" charset="0"/>
                <a:ea typeface="Aptos" panose="020B0004020202020204" pitchFamily="34" charset="0"/>
                <a:cs typeface="Arial" panose="020B0604020202020204" pitchFamily="34" charset="0"/>
              </a:rPr>
              <a:t>1946 is most reported airplane crashes.</a:t>
            </a:r>
          </a:p>
          <a:p>
            <a:pPr marL="342900" indent="-342900" algn="just">
              <a:lnSpc>
                <a:spcPct val="115000"/>
              </a:lnSpc>
              <a:spcAft>
                <a:spcPts val="800"/>
              </a:spcAft>
              <a:buFont typeface="Arial" panose="020B0604020202020204" pitchFamily="34" charset="0"/>
              <a:buChar char="•"/>
            </a:pPr>
            <a:r>
              <a:rPr lang="en-US" sz="2000" kern="100" dirty="0" err="1">
                <a:effectLst/>
                <a:latin typeface="Aptos" panose="020B0004020202020204" pitchFamily="34" charset="0"/>
                <a:ea typeface="Aptos" panose="020B0004020202020204" pitchFamily="34" charset="0"/>
                <a:cs typeface="Arial" panose="020B0604020202020204" pitchFamily="34" charset="0"/>
              </a:rPr>
              <a:t>Moscos</a:t>
            </a:r>
            <a:r>
              <a:rPr lang="en-US" sz="2000" kern="100" dirty="0">
                <a:effectLst/>
                <a:latin typeface="Aptos" panose="020B0004020202020204" pitchFamily="34" charset="0"/>
                <a:ea typeface="Aptos" panose="020B0004020202020204" pitchFamily="34" charset="0"/>
                <a:cs typeface="Arial" panose="020B0604020202020204" pitchFamily="34" charset="0"/>
              </a:rPr>
              <a:t>, Russia, Manila, Philippines and New York </a:t>
            </a:r>
            <a:r>
              <a:rPr lang="en-GB" sz="1800" dirty="0">
                <a:effectLst/>
                <a:latin typeface="Aptos" panose="020B0004020202020204" pitchFamily="34" charset="0"/>
                <a:ea typeface="Aptos" panose="020B0004020202020204" pitchFamily="34" charset="0"/>
                <a:cs typeface="Arial" panose="020B0604020202020204" pitchFamily="34" charset="0"/>
              </a:rPr>
              <a:t>stands out with the highest number of fatalities, indicating a significant airplane crash event.</a:t>
            </a:r>
            <a:endParaRPr lang="en-US" sz="2000" kern="100" dirty="0">
              <a:latin typeface="Aptos" panose="020B0004020202020204" pitchFamily="34" charset="0"/>
              <a:ea typeface="Aptos" panose="020B0004020202020204" pitchFamily="34" charset="0"/>
              <a:cs typeface="Arial" panose="020B0604020202020204" pitchFamily="34" charset="0"/>
            </a:endParaRPr>
          </a:p>
          <a:p>
            <a:pPr marL="342900" indent="-342900" algn="just">
              <a:lnSpc>
                <a:spcPct val="115000"/>
              </a:lnSpc>
              <a:spcAft>
                <a:spcPts val="800"/>
              </a:spcAft>
              <a:buFont typeface="Arial" panose="020B0604020202020204" pitchFamily="34" charset="0"/>
              <a:buChar char="•"/>
            </a:pPr>
            <a:r>
              <a:rPr lang="en-GB" sz="1800" kern="100" dirty="0">
                <a:effectLst/>
                <a:latin typeface="Aptos" panose="020B0004020202020204" pitchFamily="34" charset="0"/>
                <a:ea typeface="Aptos" panose="020B0004020202020204" pitchFamily="34" charset="0"/>
                <a:cs typeface="Arial" panose="020B0604020202020204" pitchFamily="34" charset="0"/>
              </a:rPr>
              <a:t>Aeroflot, US Air Force and Air France are the worst airline/ operator, which has recorded a significant number of fatalities, indicating challenges or incidents associated with this airline.</a:t>
            </a:r>
          </a:p>
          <a:p>
            <a:pPr marL="342900" indent="-342900" algn="just">
              <a:lnSpc>
                <a:spcPct val="115000"/>
              </a:lnSpc>
              <a:spcAft>
                <a:spcPts val="800"/>
              </a:spcAft>
              <a:buFont typeface="Arial" panose="020B0604020202020204" pitchFamily="34" charset="0"/>
              <a:buChar char="•"/>
            </a:pPr>
            <a:r>
              <a:rPr lang="en-GB" sz="1800" kern="100" dirty="0">
                <a:effectLst/>
                <a:latin typeface="Aptos" panose="020B0004020202020204" pitchFamily="34" charset="0"/>
                <a:ea typeface="Aptos" panose="020B0004020202020204" pitchFamily="34" charset="0"/>
                <a:cs typeface="Arial" panose="020B0604020202020204" pitchFamily="34" charset="0"/>
              </a:rPr>
              <a:t>Training routes have resulted in fatalities, indicating risks associated with pilot training exercises. Moreso, The Tenerife-Las Palmas route and The Tokyo-Osaka route has recorded fatalities, highlighting challenges in this specific flight path.</a:t>
            </a:r>
            <a:endParaRPr lang="en-GB" sz="20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583884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662DF6-31F8-AAE5-2F1C-7A8240BF6FF2}"/>
              </a:ext>
            </a:extLst>
          </p:cNvPr>
          <p:cNvSpPr txBox="1"/>
          <p:nvPr/>
        </p:nvSpPr>
        <p:spPr>
          <a:xfrm>
            <a:off x="4016252" y="248359"/>
            <a:ext cx="4177747" cy="674672"/>
          </a:xfrm>
          <a:prstGeom prst="rect">
            <a:avLst/>
          </a:prstGeom>
          <a:noFill/>
        </p:spPr>
        <p:txBody>
          <a:bodyPr wrap="none" rtlCol="0">
            <a:spAutoFit/>
          </a:bodyPr>
          <a:lstStyle/>
          <a:p>
            <a:pPr>
              <a:lnSpc>
                <a:spcPct val="115000"/>
              </a:lnSpc>
              <a:spcAft>
                <a:spcPts val="800"/>
              </a:spcAft>
            </a:pPr>
            <a:r>
              <a:rPr lang="en-US" sz="3600" kern="100" dirty="0">
                <a:latin typeface="Segoe UI Black" panose="020B0A02040204020203" pitchFamily="34" charset="0"/>
                <a:ea typeface="Segoe UI Black" panose="020B0A02040204020203" pitchFamily="34" charset="0"/>
                <a:cs typeface="Arial" panose="020B0604020202020204" pitchFamily="34" charset="0"/>
              </a:rPr>
              <a:t>Recommendation</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p:sp>
        <p:nvSpPr>
          <p:cNvPr id="5" name="TextBox 4">
            <a:extLst>
              <a:ext uri="{FF2B5EF4-FFF2-40B4-BE49-F238E27FC236}">
                <a16:creationId xmlns:a16="http://schemas.microsoft.com/office/drawing/2014/main" id="{AD20873C-53EA-2342-556A-BDEB1784B8FF}"/>
              </a:ext>
            </a:extLst>
          </p:cNvPr>
          <p:cNvSpPr txBox="1"/>
          <p:nvPr/>
        </p:nvSpPr>
        <p:spPr>
          <a:xfrm>
            <a:off x="260440" y="881583"/>
            <a:ext cx="11642802" cy="5275290"/>
          </a:xfrm>
          <a:prstGeom prst="rect">
            <a:avLst/>
          </a:prstGeom>
          <a:noFill/>
        </p:spPr>
        <p:txBody>
          <a:bodyPr wrap="square" rtlCol="0">
            <a:spAutoFit/>
          </a:bodyPr>
          <a:lstStyle/>
          <a:p>
            <a:pPr marL="285750" indent="-285750" algn="just">
              <a:lnSpc>
                <a:spcPct val="115000"/>
              </a:lnSpc>
              <a:spcAft>
                <a:spcPts val="800"/>
              </a:spcAft>
              <a:buFont typeface="Arial" panose="020B0604020202020204" pitchFamily="34" charset="0"/>
              <a:buChar char="•"/>
            </a:pPr>
            <a:r>
              <a:rPr lang="en-GB" sz="2400" kern="100" dirty="0">
                <a:effectLst/>
                <a:latin typeface="Aptos" panose="020B0004020202020204" pitchFamily="34" charset="0"/>
                <a:ea typeface="Aptos" panose="020B0004020202020204" pitchFamily="34" charset="0"/>
                <a:cs typeface="Arial" panose="020B0604020202020204" pitchFamily="34" charset="0"/>
              </a:rPr>
              <a:t>Enhance safety protocols and monitoring systems in high-risk locations such as Moscow, Taipei, and Tripoli to mitigate potential risks and improve aviation safety.</a:t>
            </a:r>
          </a:p>
          <a:p>
            <a:pPr marL="285750" indent="-285750" algn="just">
              <a:lnSpc>
                <a:spcPct val="115000"/>
              </a:lnSpc>
              <a:spcAft>
                <a:spcPts val="800"/>
              </a:spcAft>
              <a:buFont typeface="Arial" panose="020B0604020202020204" pitchFamily="34" charset="0"/>
              <a:buChar char="•"/>
            </a:pPr>
            <a:r>
              <a:rPr lang="en-GB" sz="2400" kern="100" dirty="0">
                <a:effectLst/>
                <a:latin typeface="Aptos" panose="020B0004020202020204" pitchFamily="34" charset="0"/>
                <a:ea typeface="Aptos" panose="020B0004020202020204" pitchFamily="34" charset="0"/>
                <a:cs typeface="Arial" panose="020B0604020202020204" pitchFamily="34" charset="0"/>
              </a:rPr>
              <a:t>Implement advanced weather monitoring and forecasting systems to provide real-time updates on variable weather conditions, helping pilots make informed decisions and reduce risks associated with cloudy and mostly cloudy conditions.</a:t>
            </a:r>
          </a:p>
          <a:p>
            <a:pPr marL="285750" indent="-285750" algn="just">
              <a:lnSpc>
                <a:spcPct val="115000"/>
              </a:lnSpc>
              <a:spcAft>
                <a:spcPts val="800"/>
              </a:spcAft>
              <a:buFont typeface="Arial" panose="020B0604020202020204" pitchFamily="34" charset="0"/>
              <a:buChar char="•"/>
            </a:pPr>
            <a:r>
              <a:rPr lang="en-GB" sz="2400" kern="100" dirty="0">
                <a:effectLst/>
                <a:latin typeface="Aptos" panose="020B0004020202020204" pitchFamily="34" charset="0"/>
                <a:ea typeface="Aptos" panose="020B0004020202020204" pitchFamily="34" charset="0"/>
                <a:cs typeface="Arial" panose="020B0604020202020204" pitchFamily="34" charset="0"/>
              </a:rPr>
              <a:t>Conduct comprehensive safety audits and risk assessments for high-traffic routes like Paris-London and Tokyo-Osaka to identify potential hazards and implement targeted safety measures to improve flight safety.</a:t>
            </a:r>
          </a:p>
          <a:p>
            <a:pPr marL="285750" indent="-285750" algn="just">
              <a:buFont typeface="Arial" panose="020B0604020202020204" pitchFamily="34" charset="0"/>
              <a:buChar char="•"/>
            </a:pPr>
            <a:r>
              <a:rPr lang="en-GB" sz="2400" dirty="0">
                <a:effectLst/>
                <a:latin typeface="Aptos" panose="020B0004020202020204" pitchFamily="34" charset="0"/>
                <a:ea typeface="Aptos" panose="020B0004020202020204" pitchFamily="34" charset="0"/>
                <a:cs typeface="Arial" panose="020B0604020202020204" pitchFamily="34" charset="0"/>
              </a:rPr>
              <a:t>Collaborate with airlines such as Aeroflot, Air France, United Airlines, and Pan America World Airways to review and enhance their safety protocols, training programs, and maintenance practices to reduce the likelihood of accidents and fatalities</a:t>
            </a:r>
            <a:endParaRPr lang="en-GB" sz="24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985202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509A72-EAD8-8E18-6928-286399528D59}"/>
              </a:ext>
            </a:extLst>
          </p:cNvPr>
          <p:cNvSpPr txBox="1"/>
          <p:nvPr/>
        </p:nvSpPr>
        <p:spPr>
          <a:xfrm>
            <a:off x="3069772" y="440863"/>
            <a:ext cx="6022803" cy="674672"/>
          </a:xfrm>
          <a:prstGeom prst="rect">
            <a:avLst/>
          </a:prstGeom>
          <a:noFill/>
        </p:spPr>
        <p:txBody>
          <a:bodyPr wrap="none" rtlCol="0">
            <a:spAutoFit/>
          </a:bodyPr>
          <a:lstStyle/>
          <a:p>
            <a:pPr>
              <a:lnSpc>
                <a:spcPct val="115000"/>
              </a:lnSpc>
              <a:spcAft>
                <a:spcPts val="800"/>
              </a:spcAft>
            </a:pPr>
            <a:r>
              <a:rPr lang="en-GB" sz="3600" kern="100" dirty="0">
                <a:effectLst/>
                <a:latin typeface="Segoe UI Black" panose="020B0A02040204020203" pitchFamily="34" charset="0"/>
                <a:ea typeface="Segoe UI Black" panose="020B0A02040204020203" pitchFamily="34" charset="0"/>
                <a:cs typeface="Arial" panose="020B0604020202020204" pitchFamily="34" charset="0"/>
              </a:rPr>
              <a:t>Background/Introduction</a:t>
            </a:r>
          </a:p>
        </p:txBody>
      </p:sp>
      <p:sp>
        <p:nvSpPr>
          <p:cNvPr id="20" name="TextBox 19">
            <a:extLst>
              <a:ext uri="{FF2B5EF4-FFF2-40B4-BE49-F238E27FC236}">
                <a16:creationId xmlns:a16="http://schemas.microsoft.com/office/drawing/2014/main" id="{002D99D1-51E1-6952-3CF5-A1AFA27A9E65}"/>
              </a:ext>
            </a:extLst>
          </p:cNvPr>
          <p:cNvSpPr txBox="1"/>
          <p:nvPr/>
        </p:nvSpPr>
        <p:spPr>
          <a:xfrm>
            <a:off x="1351303" y="2036606"/>
            <a:ext cx="9489393" cy="2254976"/>
          </a:xfrm>
          <a:prstGeom prst="rect">
            <a:avLst/>
          </a:prstGeom>
          <a:noFill/>
        </p:spPr>
        <p:txBody>
          <a:bodyPr wrap="none" rtlCol="0">
            <a:spAutoFit/>
          </a:bodyPr>
          <a:lstStyle/>
          <a:p>
            <a:pPr algn="just">
              <a:lnSpc>
                <a:spcPct val="115000"/>
              </a:lnSpc>
              <a:spcAft>
                <a:spcPts val="800"/>
              </a:spcAft>
            </a:pPr>
            <a:r>
              <a:rPr lang="en-GB" sz="2000" kern="100" dirty="0">
                <a:effectLst/>
                <a:latin typeface="Aptos" panose="020B0004020202020204" pitchFamily="34" charset="0"/>
                <a:ea typeface="Aptos" panose="020B0004020202020204" pitchFamily="34" charset="0"/>
                <a:cs typeface="Arial" panose="020B0604020202020204" pitchFamily="34" charset="0"/>
              </a:rPr>
              <a:t>The aviation industry plays a crucial role in global transportation, connecting people</a:t>
            </a:r>
          </a:p>
          <a:p>
            <a:pPr algn="just">
              <a:lnSpc>
                <a:spcPct val="115000"/>
              </a:lnSpc>
              <a:spcAft>
                <a:spcPts val="800"/>
              </a:spcAft>
            </a:pPr>
            <a:r>
              <a:rPr lang="en-GB" sz="2000" kern="100" dirty="0">
                <a:effectLst/>
                <a:latin typeface="Aptos" panose="020B0004020202020204" pitchFamily="34" charset="0"/>
                <a:ea typeface="Aptos" panose="020B0004020202020204" pitchFamily="34" charset="0"/>
                <a:cs typeface="Arial" panose="020B0604020202020204" pitchFamily="34" charset="0"/>
              </a:rPr>
              <a:t> and goods across the world. However, airplane crashes remain a significant concern</a:t>
            </a:r>
          </a:p>
          <a:p>
            <a:pPr algn="just">
              <a:lnSpc>
                <a:spcPct val="115000"/>
              </a:lnSpc>
              <a:spcAft>
                <a:spcPts val="800"/>
              </a:spcAft>
            </a:pPr>
            <a:r>
              <a:rPr lang="en-GB" sz="2000" kern="100" dirty="0">
                <a:effectLst/>
                <a:latin typeface="Aptos" panose="020B0004020202020204" pitchFamily="34" charset="0"/>
                <a:ea typeface="Aptos" panose="020B0004020202020204" pitchFamily="34" charset="0"/>
                <a:cs typeface="Arial" panose="020B0604020202020204" pitchFamily="34" charset="0"/>
              </a:rPr>
              <a:t> due to their devastating impact on human lives and the industry's reputation. </a:t>
            </a:r>
          </a:p>
          <a:p>
            <a:pPr algn="just">
              <a:lnSpc>
                <a:spcPct val="115000"/>
              </a:lnSpc>
              <a:spcAft>
                <a:spcPts val="800"/>
              </a:spcAft>
            </a:pPr>
            <a:r>
              <a:rPr lang="en-GB" sz="2000" kern="100" dirty="0">
                <a:effectLst/>
                <a:latin typeface="Aptos" panose="020B0004020202020204" pitchFamily="34" charset="0"/>
                <a:ea typeface="Aptos" panose="020B0004020202020204" pitchFamily="34" charset="0"/>
                <a:cs typeface="Arial" panose="020B0604020202020204" pitchFamily="34" charset="0"/>
              </a:rPr>
              <a:t>Understanding the factors contributing to airplane crashes is essential </a:t>
            </a:r>
          </a:p>
          <a:p>
            <a:pPr algn="just">
              <a:lnSpc>
                <a:spcPct val="115000"/>
              </a:lnSpc>
              <a:spcAft>
                <a:spcPts val="800"/>
              </a:spcAft>
            </a:pPr>
            <a:r>
              <a:rPr lang="en-GB" sz="2000" kern="100" dirty="0">
                <a:effectLst/>
                <a:latin typeface="Aptos" panose="020B0004020202020204" pitchFamily="34" charset="0"/>
                <a:ea typeface="Aptos" panose="020B0004020202020204" pitchFamily="34" charset="0"/>
                <a:cs typeface="Arial" panose="020B0604020202020204" pitchFamily="34" charset="0"/>
              </a:rPr>
              <a:t>for improving safety measures and reducing the risk of accidents.</a:t>
            </a:r>
          </a:p>
        </p:txBody>
      </p:sp>
    </p:spTree>
    <p:extLst>
      <p:ext uri="{BB962C8B-B14F-4D97-AF65-F5344CB8AC3E}">
        <p14:creationId xmlns:p14="http://schemas.microsoft.com/office/powerpoint/2010/main" val="3603753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509A72-EAD8-8E18-6928-286399528D59}"/>
              </a:ext>
            </a:extLst>
          </p:cNvPr>
          <p:cNvSpPr txBox="1"/>
          <p:nvPr/>
        </p:nvSpPr>
        <p:spPr>
          <a:xfrm>
            <a:off x="4321052" y="248359"/>
            <a:ext cx="3581430" cy="674672"/>
          </a:xfrm>
          <a:prstGeom prst="rect">
            <a:avLst/>
          </a:prstGeom>
          <a:noFill/>
        </p:spPr>
        <p:txBody>
          <a:bodyPr wrap="none" rtlCol="0">
            <a:spAutoFit/>
          </a:bodyPr>
          <a:lstStyle/>
          <a:p>
            <a:pPr>
              <a:lnSpc>
                <a:spcPct val="115000"/>
              </a:lnSpc>
              <a:spcAft>
                <a:spcPts val="800"/>
              </a:spcAft>
            </a:pPr>
            <a:r>
              <a:rPr lang="en-US" sz="3600" kern="100" dirty="0">
                <a:latin typeface="Segoe UI Black" panose="020B0A02040204020203" pitchFamily="34" charset="0"/>
                <a:ea typeface="Segoe UI Black" panose="020B0A02040204020203" pitchFamily="34" charset="0"/>
                <a:cs typeface="Arial" panose="020B0604020202020204" pitchFamily="34" charset="0"/>
              </a:rPr>
              <a:t>G</a:t>
            </a:r>
            <a:r>
              <a:rPr lang="en-GB" sz="3600" kern="100" dirty="0" err="1">
                <a:latin typeface="Segoe UI Black" panose="020B0A02040204020203" pitchFamily="34" charset="0"/>
                <a:ea typeface="Segoe UI Black" panose="020B0A02040204020203" pitchFamily="34" charset="0"/>
                <a:cs typeface="Arial" panose="020B0604020202020204" pitchFamily="34" charset="0"/>
              </a:rPr>
              <a:t>oal</a:t>
            </a:r>
            <a:r>
              <a:rPr lang="en-GB" sz="3600" kern="100" dirty="0">
                <a:latin typeface="Segoe UI Black" panose="020B0A02040204020203" pitchFamily="34" charset="0"/>
                <a:ea typeface="Segoe UI Black" panose="020B0A02040204020203" pitchFamily="34" charset="0"/>
                <a:cs typeface="Arial" panose="020B0604020202020204" pitchFamily="34" charset="0"/>
              </a:rPr>
              <a:t>/Objective</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p:sp>
        <p:nvSpPr>
          <p:cNvPr id="2" name="TextBox 1">
            <a:extLst>
              <a:ext uri="{FF2B5EF4-FFF2-40B4-BE49-F238E27FC236}">
                <a16:creationId xmlns:a16="http://schemas.microsoft.com/office/drawing/2014/main" id="{0CD503A3-29DD-1FE9-F8E7-3369AD13429C}"/>
              </a:ext>
            </a:extLst>
          </p:cNvPr>
          <p:cNvSpPr txBox="1"/>
          <p:nvPr/>
        </p:nvSpPr>
        <p:spPr>
          <a:xfrm>
            <a:off x="260440" y="881583"/>
            <a:ext cx="11642802" cy="5907258"/>
          </a:xfrm>
          <a:prstGeom prst="rect">
            <a:avLst/>
          </a:prstGeom>
          <a:noFill/>
        </p:spPr>
        <p:txBody>
          <a:bodyPr wrap="square" rtlCol="0">
            <a:spAutoFit/>
          </a:bodyPr>
          <a:lstStyle/>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Explore temporal trends in airplane crashes over the years.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Identify patterns in the frequency and severity of incidents.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Visualize crash locations on a map to identify hotspots.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a:t>
            </a:r>
            <a:r>
              <a:rPr lang="en-US" sz="2000" kern="100" dirty="0" err="1">
                <a:effectLst/>
                <a:latin typeface="Aptos" panose="020B0004020202020204" pitchFamily="34" charset="0"/>
                <a:ea typeface="Aptos" panose="020B0004020202020204" pitchFamily="34" charset="0"/>
                <a:cs typeface="Arial" panose="020B0604020202020204" pitchFamily="34" charset="0"/>
              </a:rPr>
              <a:t>Analyse</a:t>
            </a:r>
            <a:r>
              <a:rPr lang="en-US" sz="2000" kern="100" dirty="0">
                <a:effectLst/>
                <a:latin typeface="Aptos" panose="020B0004020202020204" pitchFamily="34" charset="0"/>
                <a:ea typeface="Aptos" panose="020B0004020202020204" pitchFamily="34" charset="0"/>
                <a:cs typeface="Arial" panose="020B0604020202020204" pitchFamily="34" charset="0"/>
              </a:rPr>
              <a:t> the distribution of incidents across different regions.3. Operator Performance:</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Evaluate the safety records of different operators and airlines.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Identify operators with higher incident rates.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a:t>
            </a:r>
            <a:r>
              <a:rPr lang="en-US" sz="2000" kern="100" dirty="0" err="1">
                <a:effectLst/>
                <a:latin typeface="Aptos" panose="020B0004020202020204" pitchFamily="34" charset="0"/>
                <a:ea typeface="Aptos" panose="020B0004020202020204" pitchFamily="34" charset="0"/>
                <a:cs typeface="Arial" panose="020B0604020202020204" pitchFamily="34" charset="0"/>
              </a:rPr>
              <a:t>Analyse</a:t>
            </a:r>
            <a:r>
              <a:rPr lang="en-US" sz="2000" kern="100" dirty="0">
                <a:effectLst/>
                <a:latin typeface="Aptos" panose="020B0004020202020204" pitchFamily="34" charset="0"/>
                <a:ea typeface="Aptos" panose="020B0004020202020204" pitchFamily="34" charset="0"/>
                <a:cs typeface="Arial" panose="020B0604020202020204" pitchFamily="34" charset="0"/>
              </a:rPr>
              <a:t> the involvement of specific aircraft types in incidents.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Examine the relationship between aircraft registration and crash occurrences.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Explore trends in passenger and crew fatalities.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Investigate factors contributing to fatalities.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a:t>
            </a:r>
            <a:r>
              <a:rPr lang="en-US" sz="2000" kern="100" dirty="0" err="1">
                <a:effectLst/>
                <a:latin typeface="Aptos" panose="020B0004020202020204" pitchFamily="34" charset="0"/>
                <a:ea typeface="Aptos" panose="020B0004020202020204" pitchFamily="34" charset="0"/>
                <a:cs typeface="Arial" panose="020B0604020202020204" pitchFamily="34" charset="0"/>
              </a:rPr>
              <a:t>Analyse</a:t>
            </a:r>
            <a:r>
              <a:rPr lang="en-US" sz="2000" kern="100" dirty="0">
                <a:effectLst/>
                <a:latin typeface="Aptos" panose="020B0004020202020204" pitchFamily="34" charset="0"/>
                <a:ea typeface="Aptos" panose="020B0004020202020204" pitchFamily="34" charset="0"/>
                <a:cs typeface="Arial" panose="020B0604020202020204" pitchFamily="34" charset="0"/>
              </a:rPr>
              <a:t> incident patterns on specific flight routes.</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 - Identify routes with a higher likelihood of incidents.</a:t>
            </a:r>
          </a:p>
          <a:p>
            <a:pPr algn="just">
              <a:lnSpc>
                <a:spcPct val="115000"/>
              </a:lnSpc>
              <a:spcAft>
                <a:spcPts val="800"/>
              </a:spcAft>
            </a:pPr>
            <a:endParaRPr lang="en-GB" sz="20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279059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509A72-EAD8-8E18-6928-286399528D59}"/>
              </a:ext>
            </a:extLst>
          </p:cNvPr>
          <p:cNvSpPr txBox="1"/>
          <p:nvPr/>
        </p:nvSpPr>
        <p:spPr>
          <a:xfrm>
            <a:off x="4321052" y="1162755"/>
            <a:ext cx="4592924" cy="674672"/>
          </a:xfrm>
          <a:prstGeom prst="rect">
            <a:avLst/>
          </a:prstGeom>
          <a:noFill/>
        </p:spPr>
        <p:txBody>
          <a:bodyPr wrap="none" rtlCol="0">
            <a:spAutoFit/>
          </a:bodyPr>
          <a:lstStyle/>
          <a:p>
            <a:pPr>
              <a:lnSpc>
                <a:spcPct val="115000"/>
              </a:lnSpc>
              <a:spcAft>
                <a:spcPts val="800"/>
              </a:spcAft>
            </a:pPr>
            <a:r>
              <a:rPr lang="en-US" sz="3600" kern="100" dirty="0">
                <a:effectLst/>
                <a:latin typeface="Segoe UI Black" panose="020B0A02040204020203" pitchFamily="34" charset="0"/>
                <a:ea typeface="Segoe UI Black" panose="020B0A02040204020203" pitchFamily="34" charset="0"/>
                <a:cs typeface="Arial" panose="020B0604020202020204" pitchFamily="34" charset="0"/>
              </a:rPr>
              <a:t>Problem Statement</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p:sp>
        <p:nvSpPr>
          <p:cNvPr id="20" name="TextBox 19">
            <a:extLst>
              <a:ext uri="{FF2B5EF4-FFF2-40B4-BE49-F238E27FC236}">
                <a16:creationId xmlns:a16="http://schemas.microsoft.com/office/drawing/2014/main" id="{002D99D1-51E1-6952-3CF5-A1AFA27A9E65}"/>
              </a:ext>
            </a:extLst>
          </p:cNvPr>
          <p:cNvSpPr txBox="1"/>
          <p:nvPr/>
        </p:nvSpPr>
        <p:spPr>
          <a:xfrm>
            <a:off x="260440" y="2357448"/>
            <a:ext cx="11642802" cy="3773341"/>
          </a:xfrm>
          <a:prstGeom prst="rect">
            <a:avLst/>
          </a:prstGeom>
          <a:noFill/>
        </p:spPr>
        <p:txBody>
          <a:bodyPr wrap="square" rtlCol="0">
            <a:spAutoFit/>
          </a:bodyPr>
          <a:lstStyle/>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This internship project focuses on conducting a comprehensive analysis of airplane crashes and fatalities spanning from 1980 to 2023. The dataset contains crucial information such as crash dates, locations, operators, flight details, aircraft types, and fatality statistics. </a:t>
            </a:r>
          </a:p>
          <a:p>
            <a:pPr algn="just">
              <a:lnSpc>
                <a:spcPct val="115000"/>
              </a:lnSpc>
              <a:spcAft>
                <a:spcPts val="800"/>
              </a:spcAft>
            </a:pPr>
            <a:endParaRPr lang="en-US" sz="2000" kern="100" dirty="0">
              <a:effectLst/>
              <a:latin typeface="Aptos" panose="020B0004020202020204" pitchFamily="34" charset="0"/>
              <a:ea typeface="Aptos" panose="020B0004020202020204" pitchFamily="34" charset="0"/>
              <a:cs typeface="Arial" panose="020B0604020202020204" pitchFamily="34" charset="0"/>
            </a:endParaRP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The goal is to leverage Power BI for </a:t>
            </a:r>
            <a:r>
              <a:rPr lang="en-US" sz="2000" kern="100" dirty="0" err="1">
                <a:effectLst/>
                <a:latin typeface="Aptos" panose="020B0004020202020204" pitchFamily="34" charset="0"/>
                <a:ea typeface="Aptos" panose="020B0004020202020204" pitchFamily="34" charset="0"/>
                <a:cs typeface="Arial" panose="020B0604020202020204" pitchFamily="34" charset="0"/>
              </a:rPr>
              <a:t>nteractive</a:t>
            </a:r>
            <a:r>
              <a:rPr lang="en-US" sz="2000" kern="100" dirty="0">
                <a:effectLst/>
                <a:latin typeface="Aptos" panose="020B0004020202020204" pitchFamily="34" charset="0"/>
                <a:ea typeface="Aptos" panose="020B0004020202020204" pitchFamily="34" charset="0"/>
                <a:cs typeface="Arial" panose="020B0604020202020204" pitchFamily="34" charset="0"/>
              </a:rPr>
              <a:t> visualizations and in-depth insights to understand patterns, </a:t>
            </a:r>
          </a:p>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contributing factors, and trends in aviation incidents. The analysis aims to provide stakeholders with </a:t>
            </a:r>
            <a:r>
              <a:rPr lang="en-US" sz="2000" kern="100" dirty="0" err="1">
                <a:effectLst/>
                <a:latin typeface="Aptos" panose="020B0004020202020204" pitchFamily="34" charset="0"/>
                <a:ea typeface="Aptos" panose="020B0004020202020204" pitchFamily="34" charset="0"/>
                <a:cs typeface="Arial" panose="020B0604020202020204" pitchFamily="34" charset="0"/>
              </a:rPr>
              <a:t>valuableinformation</a:t>
            </a:r>
            <a:r>
              <a:rPr lang="en-US" sz="2000" kern="100" dirty="0">
                <a:effectLst/>
                <a:latin typeface="Aptos" panose="020B0004020202020204" pitchFamily="34" charset="0"/>
                <a:ea typeface="Aptos" panose="020B0004020202020204" pitchFamily="34" charset="0"/>
                <a:cs typeface="Arial" panose="020B0604020202020204" pitchFamily="34" charset="0"/>
              </a:rPr>
              <a:t> for enhancing aviation safety and mitigating risks.</a:t>
            </a:r>
            <a:endParaRPr lang="en-GB" sz="2000" kern="100" dirty="0">
              <a:effectLst/>
              <a:latin typeface="Aptos" panose="020B0004020202020204" pitchFamily="34" charset="0"/>
              <a:ea typeface="Aptos" panose="020B0004020202020204" pitchFamily="34" charset="0"/>
              <a:cs typeface="Arial" panose="020B0604020202020204" pitchFamily="34" charset="0"/>
            </a:endParaRPr>
          </a:p>
          <a:p>
            <a:pPr algn="just">
              <a:lnSpc>
                <a:spcPct val="115000"/>
              </a:lnSpc>
              <a:spcAft>
                <a:spcPts val="800"/>
              </a:spcAft>
            </a:pPr>
            <a:endParaRPr lang="en-US" sz="2000" kern="100" dirty="0">
              <a:latin typeface="Aptos" panose="020B0004020202020204" pitchFamily="34" charset="0"/>
              <a:ea typeface="Aptos" panose="020B0004020202020204" pitchFamily="34" charset="0"/>
              <a:cs typeface="Arial" panose="020B0604020202020204" pitchFamily="34" charset="0"/>
            </a:endParaRPr>
          </a:p>
          <a:p>
            <a:pPr algn="just">
              <a:lnSpc>
                <a:spcPct val="115000"/>
              </a:lnSpc>
              <a:spcAft>
                <a:spcPts val="800"/>
              </a:spcAft>
            </a:pPr>
            <a:endParaRPr lang="en-GB" sz="20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088951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509A72-EAD8-8E18-6928-286399528D59}"/>
              </a:ext>
            </a:extLst>
          </p:cNvPr>
          <p:cNvSpPr txBox="1"/>
          <p:nvPr/>
        </p:nvSpPr>
        <p:spPr>
          <a:xfrm>
            <a:off x="4321052" y="1162755"/>
            <a:ext cx="3509294" cy="674672"/>
          </a:xfrm>
          <a:prstGeom prst="rect">
            <a:avLst/>
          </a:prstGeom>
          <a:noFill/>
        </p:spPr>
        <p:txBody>
          <a:bodyPr wrap="none" rtlCol="0">
            <a:spAutoFit/>
          </a:bodyPr>
          <a:lstStyle/>
          <a:p>
            <a:pPr>
              <a:lnSpc>
                <a:spcPct val="115000"/>
              </a:lnSpc>
              <a:spcAft>
                <a:spcPts val="800"/>
              </a:spcAft>
            </a:pPr>
            <a:r>
              <a:rPr lang="en-US" sz="3600" kern="100" dirty="0">
                <a:latin typeface="Segoe UI Black" panose="020B0A02040204020203" pitchFamily="34" charset="0"/>
                <a:ea typeface="Segoe UI Black" panose="020B0A02040204020203" pitchFamily="34" charset="0"/>
                <a:cs typeface="Arial" panose="020B0604020202020204" pitchFamily="34" charset="0"/>
              </a:rPr>
              <a:t>Data Sourcing </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p:sp>
        <p:nvSpPr>
          <p:cNvPr id="20" name="TextBox 19">
            <a:extLst>
              <a:ext uri="{FF2B5EF4-FFF2-40B4-BE49-F238E27FC236}">
                <a16:creationId xmlns:a16="http://schemas.microsoft.com/office/drawing/2014/main" id="{002D99D1-51E1-6952-3CF5-A1AFA27A9E65}"/>
              </a:ext>
            </a:extLst>
          </p:cNvPr>
          <p:cNvSpPr txBox="1"/>
          <p:nvPr/>
        </p:nvSpPr>
        <p:spPr>
          <a:xfrm>
            <a:off x="260440" y="2357448"/>
            <a:ext cx="11642802" cy="428835"/>
          </a:xfrm>
          <a:prstGeom prst="rect">
            <a:avLst/>
          </a:prstGeom>
          <a:noFill/>
        </p:spPr>
        <p:txBody>
          <a:bodyPr wrap="square" rtlCol="0">
            <a:spAutoFit/>
          </a:bodyPr>
          <a:lstStyle/>
          <a:p>
            <a:pPr algn="just">
              <a:lnSpc>
                <a:spcPct val="115000"/>
              </a:lnSpc>
              <a:spcAft>
                <a:spcPts val="800"/>
              </a:spcAft>
            </a:pPr>
            <a:r>
              <a:rPr lang="en-US" sz="2000" kern="100" dirty="0">
                <a:effectLst/>
                <a:latin typeface="Aptos" panose="020B0004020202020204" pitchFamily="34" charset="0"/>
                <a:ea typeface="Aptos" panose="020B0004020202020204" pitchFamily="34" charset="0"/>
                <a:cs typeface="Arial" panose="020B0604020202020204" pitchFamily="34" charset="0"/>
              </a:rPr>
              <a:t>This internship dataset was gotten from </a:t>
            </a:r>
            <a:r>
              <a:rPr lang="en-US" sz="2000" kern="100" dirty="0" err="1">
                <a:effectLst/>
                <a:latin typeface="Aptos" panose="020B0004020202020204" pitchFamily="34" charset="0"/>
                <a:ea typeface="Aptos" panose="020B0004020202020204" pitchFamily="34" charset="0"/>
                <a:cs typeface="Arial" panose="020B0604020202020204" pitchFamily="34" charset="0"/>
              </a:rPr>
              <a:t>Mentorness</a:t>
            </a:r>
            <a:endParaRPr lang="en-GB" sz="20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156415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509A72-EAD8-8E18-6928-286399528D59}"/>
              </a:ext>
            </a:extLst>
          </p:cNvPr>
          <p:cNvSpPr txBox="1"/>
          <p:nvPr/>
        </p:nvSpPr>
        <p:spPr>
          <a:xfrm>
            <a:off x="4321052" y="1162755"/>
            <a:ext cx="3470822" cy="674672"/>
          </a:xfrm>
          <a:prstGeom prst="rect">
            <a:avLst/>
          </a:prstGeom>
          <a:noFill/>
        </p:spPr>
        <p:txBody>
          <a:bodyPr wrap="none" rtlCol="0">
            <a:spAutoFit/>
          </a:bodyPr>
          <a:lstStyle/>
          <a:p>
            <a:pPr>
              <a:lnSpc>
                <a:spcPct val="115000"/>
              </a:lnSpc>
              <a:spcAft>
                <a:spcPts val="800"/>
              </a:spcAft>
            </a:pPr>
            <a:r>
              <a:rPr lang="en-US" sz="3600" kern="100" dirty="0">
                <a:latin typeface="Segoe UI Black" panose="020B0A02040204020203" pitchFamily="34" charset="0"/>
                <a:ea typeface="Segoe UI Black" panose="020B0A02040204020203" pitchFamily="34" charset="0"/>
                <a:cs typeface="Arial" panose="020B0604020202020204" pitchFamily="34" charset="0"/>
              </a:rPr>
              <a:t>Data Cleaning </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p:sp>
        <p:nvSpPr>
          <p:cNvPr id="20" name="TextBox 19">
            <a:extLst>
              <a:ext uri="{FF2B5EF4-FFF2-40B4-BE49-F238E27FC236}">
                <a16:creationId xmlns:a16="http://schemas.microsoft.com/office/drawing/2014/main" id="{002D99D1-51E1-6952-3CF5-A1AFA27A9E65}"/>
              </a:ext>
            </a:extLst>
          </p:cNvPr>
          <p:cNvSpPr txBox="1"/>
          <p:nvPr/>
        </p:nvSpPr>
        <p:spPr>
          <a:xfrm>
            <a:off x="260440" y="2357448"/>
            <a:ext cx="11642802" cy="1798441"/>
          </a:xfrm>
          <a:prstGeom prst="rect">
            <a:avLst/>
          </a:prstGeom>
          <a:noFill/>
        </p:spPr>
        <p:txBody>
          <a:bodyPr wrap="square" rtlCol="0">
            <a:spAutoFit/>
          </a:bodyPr>
          <a:lstStyle/>
          <a:p>
            <a:pPr marL="342900" indent="-342900" algn="just">
              <a:lnSpc>
                <a:spcPct val="115000"/>
              </a:lnSpc>
              <a:spcAft>
                <a:spcPts val="800"/>
              </a:spcAft>
              <a:buFont typeface="Arial" panose="020B0604020202020204" pitchFamily="34" charset="0"/>
              <a:buChar char="•"/>
            </a:pPr>
            <a:r>
              <a:rPr lang="en-US" sz="2000" kern="100" dirty="0">
                <a:effectLst/>
                <a:latin typeface="Aptos" panose="020B0004020202020204" pitchFamily="34" charset="0"/>
                <a:ea typeface="Aptos" panose="020B0004020202020204" pitchFamily="34" charset="0"/>
                <a:cs typeface="Arial" panose="020B0604020202020204" pitchFamily="34" charset="0"/>
              </a:rPr>
              <a:t>Missing values in each column were replaced with the word "Unspecified”</a:t>
            </a:r>
          </a:p>
          <a:p>
            <a:pPr marL="342900" indent="-342900" algn="just">
              <a:lnSpc>
                <a:spcPct val="115000"/>
              </a:lnSpc>
              <a:spcAft>
                <a:spcPts val="800"/>
              </a:spcAft>
              <a:buFont typeface="Arial" panose="020B0604020202020204" pitchFamily="34" charset="0"/>
              <a:buChar char="•"/>
            </a:pPr>
            <a:r>
              <a:rPr lang="en-US" sz="2000" kern="100" dirty="0">
                <a:effectLst/>
                <a:latin typeface="Aptos" panose="020B0004020202020204" pitchFamily="34" charset="0"/>
                <a:ea typeface="Aptos" panose="020B0004020202020204" pitchFamily="34" charset="0"/>
                <a:cs typeface="Arial" panose="020B0604020202020204" pitchFamily="34" charset="0"/>
              </a:rPr>
              <a:t>Empty cell in the time column was replaced with “0:00”</a:t>
            </a:r>
          </a:p>
          <a:p>
            <a:pPr marL="342900" indent="-342900" algn="just">
              <a:lnSpc>
                <a:spcPct val="115000"/>
              </a:lnSpc>
              <a:spcAft>
                <a:spcPts val="800"/>
              </a:spcAft>
              <a:buFont typeface="Arial" panose="020B0604020202020204" pitchFamily="34" charset="0"/>
              <a:buChar char="•"/>
            </a:pPr>
            <a:r>
              <a:rPr lang="en-US" sz="2000" kern="100" dirty="0">
                <a:latin typeface="Aptos" panose="020B0004020202020204" pitchFamily="34" charset="0"/>
                <a:ea typeface="Aptos" panose="020B0004020202020204" pitchFamily="34" charset="0"/>
                <a:cs typeface="Arial" panose="020B0604020202020204" pitchFamily="34" charset="0"/>
              </a:rPr>
              <a:t>Date Table was created from effective time series analysis.</a:t>
            </a:r>
            <a:endParaRPr lang="en-GB" sz="2000" kern="100" dirty="0">
              <a:latin typeface="Aptos" panose="020B0004020202020204" pitchFamily="34" charset="0"/>
              <a:ea typeface="Aptos" panose="020B0004020202020204" pitchFamily="34" charset="0"/>
              <a:cs typeface="Arial" panose="020B0604020202020204" pitchFamily="34" charset="0"/>
            </a:endParaRPr>
          </a:p>
          <a:p>
            <a:pPr marL="342900" indent="-342900" algn="just">
              <a:lnSpc>
                <a:spcPct val="115000"/>
              </a:lnSpc>
              <a:spcAft>
                <a:spcPts val="800"/>
              </a:spcAft>
              <a:buFont typeface="Arial" panose="020B0604020202020204" pitchFamily="34" charset="0"/>
              <a:buChar char="•"/>
            </a:pPr>
            <a:r>
              <a:rPr lang="en-GB" sz="2000" kern="100" dirty="0">
                <a:latin typeface="Aptos" panose="020B0004020202020204" pitchFamily="34" charset="0"/>
                <a:ea typeface="Aptos" panose="020B0004020202020204" pitchFamily="34" charset="0"/>
                <a:cs typeface="Arial" panose="020B0604020202020204" pitchFamily="34" charset="0"/>
              </a:rPr>
              <a:t>Survived measure was created by </a:t>
            </a:r>
            <a:r>
              <a:rPr lang="en-US" sz="2000" kern="100" dirty="0">
                <a:latin typeface="Aptos" panose="020B0004020202020204" pitchFamily="34" charset="0"/>
                <a:ea typeface="Aptos" panose="020B0004020202020204" pitchFamily="34" charset="0"/>
                <a:cs typeface="Arial" panose="020B0604020202020204" pitchFamily="34" charset="0"/>
              </a:rPr>
              <a:t>subtracting total fatalities from total aboard. </a:t>
            </a:r>
          </a:p>
        </p:txBody>
      </p:sp>
    </p:spTree>
    <p:extLst>
      <p:ext uri="{BB962C8B-B14F-4D97-AF65-F5344CB8AC3E}">
        <p14:creationId xmlns:p14="http://schemas.microsoft.com/office/powerpoint/2010/main" val="390080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509A72-EAD8-8E18-6928-286399528D59}"/>
              </a:ext>
            </a:extLst>
          </p:cNvPr>
          <p:cNvSpPr txBox="1"/>
          <p:nvPr/>
        </p:nvSpPr>
        <p:spPr>
          <a:xfrm>
            <a:off x="2396004" y="24871"/>
            <a:ext cx="7430239" cy="674672"/>
          </a:xfrm>
          <a:prstGeom prst="rect">
            <a:avLst/>
          </a:prstGeom>
          <a:noFill/>
        </p:spPr>
        <p:txBody>
          <a:bodyPr wrap="none" rtlCol="0">
            <a:spAutoFit/>
          </a:bodyPr>
          <a:lstStyle/>
          <a:p>
            <a:pPr>
              <a:lnSpc>
                <a:spcPct val="115000"/>
              </a:lnSpc>
              <a:spcAft>
                <a:spcPts val="800"/>
              </a:spcAft>
            </a:pPr>
            <a:r>
              <a:rPr lang="en-US" sz="3600" kern="100" dirty="0">
                <a:latin typeface="Segoe UI Black" panose="020B0A02040204020203" pitchFamily="34" charset="0"/>
                <a:ea typeface="Segoe UI Black" panose="020B0A02040204020203" pitchFamily="34" charset="0"/>
                <a:cs typeface="Arial" panose="020B0604020202020204" pitchFamily="34" charset="0"/>
              </a:rPr>
              <a:t>Data Analysis and Visualization </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Add-in 3">
                <a:extLst>
                  <a:ext uri="{FF2B5EF4-FFF2-40B4-BE49-F238E27FC236}">
                    <a16:creationId xmlns:a16="http://schemas.microsoft.com/office/drawing/2014/main" id="{B95681DE-9521-4516-B044-EA9E01F4442F}"/>
                  </a:ext>
                </a:extLst>
              </p:cNvPr>
              <p:cNvGraphicFramePr>
                <a:graphicFrameLocks noGrp="1"/>
              </p:cNvGraphicFramePr>
              <p:nvPr>
                <p:extLst>
                  <p:ext uri="{D42A27DB-BD31-4B8C-83A1-F6EECF244321}">
                    <p14:modId xmlns:p14="http://schemas.microsoft.com/office/powerpoint/2010/main" val="501306493"/>
                  </p:ext>
                </p:extLst>
              </p:nvPr>
            </p:nvGraphicFramePr>
            <p:xfrm>
              <a:off x="0" y="699543"/>
              <a:ext cx="12192000" cy="613358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4" name="Add-in 3">
                <a:extLst>
                  <a:ext uri="{FF2B5EF4-FFF2-40B4-BE49-F238E27FC236}">
                    <a16:creationId xmlns:a16="http://schemas.microsoft.com/office/drawing/2014/main" id="{B95681DE-9521-4516-B044-EA9E01F4442F}"/>
                  </a:ext>
                </a:extLst>
              </p:cNvPr>
              <p:cNvPicPr>
                <a:picLocks noGrp="1" noRot="1" noChangeAspect="1" noMove="1" noResize="1" noEditPoints="1" noAdjustHandles="1" noChangeArrowheads="1" noChangeShapeType="1"/>
              </p:cNvPicPr>
              <p:nvPr/>
            </p:nvPicPr>
            <p:blipFill>
              <a:blip r:embed="rId3"/>
              <a:stretch>
                <a:fillRect/>
              </a:stretch>
            </p:blipFill>
            <p:spPr>
              <a:xfrm>
                <a:off x="0" y="699543"/>
                <a:ext cx="12192000" cy="6133586"/>
              </a:xfrm>
              <a:prstGeom prst="rect">
                <a:avLst/>
              </a:prstGeom>
            </p:spPr>
          </p:pic>
        </mc:Fallback>
      </mc:AlternateContent>
    </p:spTree>
    <p:extLst>
      <p:ext uri="{BB962C8B-B14F-4D97-AF65-F5344CB8AC3E}">
        <p14:creationId xmlns:p14="http://schemas.microsoft.com/office/powerpoint/2010/main" val="2007235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509A72-EAD8-8E18-6928-286399528D59}"/>
              </a:ext>
            </a:extLst>
          </p:cNvPr>
          <p:cNvSpPr txBox="1"/>
          <p:nvPr/>
        </p:nvSpPr>
        <p:spPr>
          <a:xfrm>
            <a:off x="2396004" y="24871"/>
            <a:ext cx="7430239" cy="674672"/>
          </a:xfrm>
          <a:prstGeom prst="rect">
            <a:avLst/>
          </a:prstGeom>
          <a:noFill/>
        </p:spPr>
        <p:txBody>
          <a:bodyPr wrap="none" rtlCol="0">
            <a:spAutoFit/>
          </a:bodyPr>
          <a:lstStyle/>
          <a:p>
            <a:pPr>
              <a:lnSpc>
                <a:spcPct val="115000"/>
              </a:lnSpc>
              <a:spcAft>
                <a:spcPts val="800"/>
              </a:spcAft>
            </a:pPr>
            <a:r>
              <a:rPr lang="en-US" sz="3600" kern="100" dirty="0">
                <a:latin typeface="Segoe UI Black" panose="020B0A02040204020203" pitchFamily="34" charset="0"/>
                <a:ea typeface="Segoe UI Black" panose="020B0A02040204020203" pitchFamily="34" charset="0"/>
                <a:cs typeface="Arial" panose="020B0604020202020204" pitchFamily="34" charset="0"/>
              </a:rPr>
              <a:t>Data Analysis and Visualization </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a:extLst>
                  <a:ext uri="{FF2B5EF4-FFF2-40B4-BE49-F238E27FC236}">
                    <a16:creationId xmlns:a16="http://schemas.microsoft.com/office/drawing/2014/main" id="{25FFEE99-75E6-0EA7-8259-314E9A099749}"/>
                  </a:ext>
                </a:extLst>
              </p:cNvPr>
              <p:cNvGraphicFramePr>
                <a:graphicFrameLocks noGrp="1"/>
              </p:cNvGraphicFramePr>
              <p:nvPr>
                <p:extLst>
                  <p:ext uri="{D42A27DB-BD31-4B8C-83A1-F6EECF244321}">
                    <p14:modId xmlns:p14="http://schemas.microsoft.com/office/powerpoint/2010/main" val="813621401"/>
                  </p:ext>
                </p:extLst>
              </p:nvPr>
            </p:nvGraphicFramePr>
            <p:xfrm>
              <a:off x="0" y="699543"/>
              <a:ext cx="12192000" cy="613358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a:extLst>
                  <a:ext uri="{FF2B5EF4-FFF2-40B4-BE49-F238E27FC236}">
                    <a16:creationId xmlns:a16="http://schemas.microsoft.com/office/drawing/2014/main" id="{25FFEE99-75E6-0EA7-8259-314E9A099749}"/>
                  </a:ext>
                </a:extLst>
              </p:cNvPr>
              <p:cNvPicPr>
                <a:picLocks noGrp="1" noRot="1" noChangeAspect="1" noMove="1" noResize="1" noEditPoints="1" noAdjustHandles="1" noChangeArrowheads="1" noChangeShapeType="1"/>
              </p:cNvPicPr>
              <p:nvPr/>
            </p:nvPicPr>
            <p:blipFill>
              <a:blip r:embed="rId3"/>
              <a:stretch>
                <a:fillRect/>
              </a:stretch>
            </p:blipFill>
            <p:spPr>
              <a:xfrm>
                <a:off x="0" y="699543"/>
                <a:ext cx="12192000" cy="6133586"/>
              </a:xfrm>
              <a:prstGeom prst="rect">
                <a:avLst/>
              </a:prstGeom>
            </p:spPr>
          </p:pic>
        </mc:Fallback>
      </mc:AlternateContent>
    </p:spTree>
    <p:extLst>
      <p:ext uri="{BB962C8B-B14F-4D97-AF65-F5344CB8AC3E}">
        <p14:creationId xmlns:p14="http://schemas.microsoft.com/office/powerpoint/2010/main" val="32002331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509A72-EAD8-8E18-6928-286399528D59}"/>
              </a:ext>
            </a:extLst>
          </p:cNvPr>
          <p:cNvSpPr txBox="1"/>
          <p:nvPr/>
        </p:nvSpPr>
        <p:spPr>
          <a:xfrm>
            <a:off x="2396004" y="24871"/>
            <a:ext cx="7430239" cy="674672"/>
          </a:xfrm>
          <a:prstGeom prst="rect">
            <a:avLst/>
          </a:prstGeom>
          <a:noFill/>
        </p:spPr>
        <p:txBody>
          <a:bodyPr wrap="none" rtlCol="0">
            <a:spAutoFit/>
          </a:bodyPr>
          <a:lstStyle/>
          <a:p>
            <a:pPr>
              <a:lnSpc>
                <a:spcPct val="115000"/>
              </a:lnSpc>
              <a:spcAft>
                <a:spcPts val="800"/>
              </a:spcAft>
            </a:pPr>
            <a:r>
              <a:rPr lang="en-US" sz="3600" kern="100" dirty="0">
                <a:latin typeface="Segoe UI Black" panose="020B0A02040204020203" pitchFamily="34" charset="0"/>
                <a:ea typeface="Segoe UI Black" panose="020B0A02040204020203" pitchFamily="34" charset="0"/>
                <a:cs typeface="Arial" panose="020B0604020202020204" pitchFamily="34" charset="0"/>
              </a:rPr>
              <a:t>Data Analysis and Visualization </a:t>
            </a:r>
            <a:endParaRPr lang="en-GB" sz="3600" kern="100" dirty="0">
              <a:effectLst/>
              <a:latin typeface="Segoe UI Black" panose="020B0A02040204020203" pitchFamily="34" charset="0"/>
              <a:ea typeface="Segoe UI Black" panose="020B0A02040204020203" pitchFamily="34" charset="0"/>
              <a:cs typeface="Arial" panose="020B0604020202020204" pitchFamily="34" charset="0"/>
            </a:endParaRP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3" name="Add-in 2">
                <a:extLst>
                  <a:ext uri="{FF2B5EF4-FFF2-40B4-BE49-F238E27FC236}">
                    <a16:creationId xmlns:a16="http://schemas.microsoft.com/office/drawing/2014/main" id="{E3C8E53C-3349-6F3D-6DE4-8F55F8DB0FB4}"/>
                  </a:ext>
                </a:extLst>
              </p:cNvPr>
              <p:cNvGraphicFramePr>
                <a:graphicFrameLocks noGrp="1"/>
              </p:cNvGraphicFramePr>
              <p:nvPr>
                <p:extLst>
                  <p:ext uri="{D42A27DB-BD31-4B8C-83A1-F6EECF244321}">
                    <p14:modId xmlns:p14="http://schemas.microsoft.com/office/powerpoint/2010/main" val="3278077556"/>
                  </p:ext>
                </p:extLst>
              </p:nvPr>
            </p:nvGraphicFramePr>
            <p:xfrm>
              <a:off x="0" y="699543"/>
              <a:ext cx="12192000" cy="613358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3" name="Add-in 2">
                <a:extLst>
                  <a:ext uri="{FF2B5EF4-FFF2-40B4-BE49-F238E27FC236}">
                    <a16:creationId xmlns:a16="http://schemas.microsoft.com/office/drawing/2014/main" id="{E3C8E53C-3349-6F3D-6DE4-8F55F8DB0FB4}"/>
                  </a:ext>
                </a:extLst>
              </p:cNvPr>
              <p:cNvPicPr>
                <a:picLocks noGrp="1" noRot="1" noChangeAspect="1" noMove="1" noResize="1" noEditPoints="1" noAdjustHandles="1" noChangeArrowheads="1" noChangeShapeType="1"/>
              </p:cNvPicPr>
              <p:nvPr/>
            </p:nvPicPr>
            <p:blipFill>
              <a:blip r:embed="rId3"/>
              <a:stretch>
                <a:fillRect/>
              </a:stretch>
            </p:blipFill>
            <p:spPr>
              <a:xfrm>
                <a:off x="0" y="699543"/>
                <a:ext cx="12192000" cy="6133586"/>
              </a:xfrm>
              <a:prstGeom prst="rect">
                <a:avLst/>
              </a:prstGeom>
            </p:spPr>
          </p:pic>
        </mc:Fallback>
      </mc:AlternateContent>
    </p:spTree>
    <p:extLst>
      <p:ext uri="{BB962C8B-B14F-4D97-AF65-F5344CB8AC3E}">
        <p14:creationId xmlns:p14="http://schemas.microsoft.com/office/powerpoint/2010/main" val="1461691235"/>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CA72677B-2F8C-4192-8EBE-D360BE3B20F6}"/>
    </a:ext>
  </a:extLst>
</a:theme>
</file>

<file path=ppt/webextensions/webextension1.xml><?xml version="1.0" encoding="utf-8"?>
<we:webextension xmlns:we="http://schemas.microsoft.com/office/webextensions/webextension/2010/11" id="{6891827B-A017-47A8-B267-08C2B8F37291}">
  <we:reference id="wa200003233" version="2.0.0.3" store="en-US" storeType="OMEX"/>
  <we:alternateReferences>
    <we:reference id="WA200003233" version="2.0.0.3" store="WA200003233" storeType="OMEX"/>
  </we:alternateReferences>
  <we:properties>
    <we:property name="pptInsertionSessionID" value="&quot;82AD2091-D52B-40A8-8A4C-966876A263DA&quot;"/>
    <we:property name="embedUrl" value="&quot;/reportEmbed?reportId=d450dfca-257b-4ae8-be2e-8b69fd2f9be6&amp;config=eyJjbHVzdGVyVXJsIjoiaHR0cHM6Ly9XQUJJLVNPVVRILUFGUklDQS1OT1JUSC1BLVBSSU1BUlktcmVkaXJlY3QuYW5hbHlzaXMud2luZG93cy5uZXQiLCJlbWJlZEZlYXR1cmVzIjp7InVzYWdlTWV0cmljc1ZOZXh0Ijp0cnVlfX0%3D&amp;disableSensitivityBanner=true&quot;"/>
    <we:property name="bookmark" value="&quot;H4sIAAAAAAAAA+1YUW/TMBD+K1NeeKlQHDeOs7fRbbwwNDGEhFAfzvGly8jiyHbGytT/zjlpgUK3iTHYVniL7+y7++67+C65inTl2hrmr+Eco93ohTEfz8F+3GHRKGrWZTpjWoJMS5GOMRkLgTKhXab1lWlctHsVebAz9O8q10EdDJLww3QUQV0fwyysSqgdjqIWrTMN1NVnHDaTytsOF6MIL9vaWAgmTzx4DGYvaDutKRT2nJNHKHx1gSdY+EH6Bltj/Wo9itzw1Ie0rgvGeocT03ioGjIcZLrAPImxlAwKLlEoLWSQl1Xtl1vU/OCytYSHUM7bkJY9fQFNgTrqg7bo3NLD3mxmcQYrhwdryompu/MN8hPT2QLfYNmrGl/5efBRWSKnwZ2JBXeKbmePsjZ3lYsWlKtjayiT/cZD8JROX+GgOeyaJeA4LE/Np4lFyqYOgtHtEH4tyn2yvPMWVI0/hvUewUY/RzAliauaWb2k/xsvb4fAaqJmcgrWh/pSZ8ReIIFOGavRvpj3POxXdkVrMvoh0MfGwWK6Kls6cPZdfU4oJzNjB0T3nPbpIsgZJjJWQjDQOuaqjJngW1Lc6f/ifgwcPGBxxzJGLUqeYArIC8jjrG8ZNxLg8dIrc7me/mBtzLliEnOGQkBODU7o9O6vykPXmaurAu0ayugcqUP3LY/47FG0g6NAbNAb3auxB3kVvaoI+GD7HdRdMPtsn05o86l5RkEteiKuob8/4f4c+TlwwdOxlJnkGVVBmfN8S262DW37Vr4LsHorrpR4VVVc50nBQLKMxYXgTPE8e1oEv7Sma/Q/SO51wJfXBfCCxcDKXOXIMqHS+Im9uXvKBEb+PWKvAz4QW8QqS8o8SZTIGFMM43RbvqQ2DJtbR+7NU17fc9U45mk5VkKyBLlk9M18d4KPEFxn8d5xnHT2guYRfZex6Xc4+wt4lhdomiRSFqXOBB+jkmPFxMNPqkem8af/R9X1ZEx714vN2EznXQsFHlMVbMBI2KDRIYk34ux/q32FuFh8AVAqN+/WEwAA&quot;"/>
    <we:property name="datasetId" value="&quot;802ef8e2-81c3-4706-aa08-7cbea18b9c56&quot;"/>
    <we:property name="pageName" value="&quot;ReportSection&quot;"/>
    <we:property name="reportUrl" value="&quot;/links/BT78t-bVeE?ctid=7c335a7a-784a-4f0c-807f-b3f2d2a9d4d1&amp;bookmarkGuid=7d3e36a9-9cff-41e7-b442-36f2853ace78&quot;"/>
    <we:property name="reportName" value="&quot;mentorness air&quot;"/>
    <we:property name="reportState" value="&quot;CONNECTED&quot;"/>
    <we:property name="pageDisplayName" value="&quot;Page 1&quot;"/>
    <we:property name="backgroundColor" value="&quot;#F6FAFF&quot;"/>
    <we:property name="initialStateBookmark" value="&quot;H4sIAAAAAAAAA+1YUW/UOBD+K5VfeFmd4njXSXhbtuUeuELVVkgIrU7jeLINpHFkO6V71f53xs4usNy2iMJdYeEtnrFn5vu+ie3khunadQ0sn8MlssfsiTFvL8G+PeBsxNq17cWLZ8fT02d/P58eH5HZdL42rWOPb5gHu0D/snY9NCECGV/PRwya5gQWYVRB43DEOrTOtNDU/+AwmVze9rgaMbzuGmMhhDzz4DGEvaLpNKbc/A9BGaH09RWeYekH6yl2xvrNeMTc8BRL2vaFYDHhzLQe6pYCB5susUgTrHIOpchRKi3zYK/qxq+nqOXRdWcJD6FcdoGHqb6CtkTNYtEWnVtnmC4WFhewSXi05ZyZpr/cYT8zvS3xFKvoan3tlyFHbUmNFg9mFtwFuoMpsbZ0tWMr4urEGmIyTnwKnuj0NQ6ep327BpyE4YV5N7NIbOpgGH0ZwtdVeUiRD85BNfh5Wa8QLPt3BXOyuLpdNGv5P+pyPhTWkDSzC7A+9Jd6Q+oFEWiVsRrtk2XU4bC2G1nT0WeF/mgarOabtqUFbz7pzxlxsjB2QPSdaZ+vgp1jmidKSg5aJ0JVCZdiT5p78ru5fwQNHrC5kzxBLSuR4gRQlFAkWTwy7hTA47VX5nqb/hBtLITiORYcpYRCSpR6cv9X5aH7zDV1iXYLJbtEOqHjkUd6RhTdkCgIG/xGRzdGkDfsr5qAD7FfQtOHsI8OaYU279pHVNQqCnGL/HGF++/EL0BIMRnneZaLjLqgKkSxJzvbjmP7i3qXYPVebCnJpquELtKSQ84znpRScCWK7OcS+E9r+lb/guLeBny9XYAoeQK8KlSBPJNqkvxkb+5UmaDIryfsbcAHYctEZWlVpKmSGeeKYzLZly+pHZfNvRP37ltePHPVOBGTaqxkzlMUOadv5vsLfIzgeovfHcdZb6/oPqLvc236Fs3+BzzrDXSSpnleVjqTYowqHysuH/6memxaf/H7qrpNxjymXu3GZnrvOijxhLpgB0bCBq0OJN6JM/5WYzEJ0VqHYu5eEH62faBktXoPPCXvtfcTAAA=&quot;"/>
    <we:property name="isFiltersActionButtonVisible" value="true"/>
    <we:property name="isVisualContainerHeaderHidden" value="false"/>
    <we:property name="reportEmbeddedTime" value="&quot;2024-05-01T15:00:22.935Z&quot;"/>
    <we:property name="creatorTenantId" value="&quot;7c335a7a-784a-4f0c-807f-b3f2d2a9d4d1&quot;"/>
    <we:property name="creatorUserId" value="&quot;10032001E1EBAA77&quot;"/>
    <we:property name="creatorSessionId" value="&quot;81d7d996-86f6-48f6-939c-69a2d476a4f0&quot;"/>
    <we:property name="artifactViewState" value="&quot;live&quot;"/>
  </we:properties>
  <we:bindings/>
  <we:snapshot xmlns:r="http://schemas.openxmlformats.org/officeDocument/2006/relationships"/>
</we:webextension>
</file>

<file path=ppt/webextensions/webextension2.xml><?xml version="1.0" encoding="utf-8"?>
<we:webextension xmlns:we="http://schemas.microsoft.com/office/webextensions/webextension/2010/11" id="{5B68EE15-1D20-4C11-98F3-A906ED9E649C}">
  <we:reference id="wa200003233" version="2.0.0.3" store="en-US" storeType="OMEX"/>
  <we:alternateReferences>
    <we:reference id="WA200003233" version="2.0.0.3" store="WA200003233" storeType="OMEX"/>
  </we:alternateReferences>
  <we:properties>
    <we:property name="pptInsertionSessionID" value="&quot;82AD2091-D52B-40A8-8A4C-966876A263DA&quot;"/>
    <we:property name="embedUrl" value="&quot;/reportEmbed?reportId=d450dfca-257b-4ae8-be2e-8b69fd2f9be6&amp;config=eyJjbHVzdGVyVXJsIjoiaHR0cHM6Ly9XQUJJLVNPVVRILUFGUklDQS1OT1JUSC1BLVBSSU1BUlktcmVkaXJlY3QuYW5hbHlzaXMud2luZG93cy5uZXQiLCJlbWJlZEZlYXR1cmVzIjp7InVzYWdlTWV0cmljc1ZOZXh0Ijp0cnVlfX0%3D&amp;disableSensitivityBanner=true&quot;"/>
    <we:property name="bookmark" value="&quot;H4sIAAAAAAAAA+1VTW/bMAz9K4EuvQSD3cSO3VuWtqduKNqiwDDkQEuUo1axDElukwX576PkrFvWjwHFkF3mk0XS5ON7JrVhQrlWw/ozLJGdsI/G3C/B3g9SNmTNvg0gGaPkUI5SCcWoKqusoCjTemUax042zIOt0d8q14EOCcn4dT5koPUl1OEkQTscshatMw1o9Q37YHJ52+F2yHDVamMhpLz24DGkfaBwOhOU9MOIKgL36gGvkfveeoWtsX53TieiSjI5lsVIjsoyTeQ4oHS9N8L8c3woGoHNTONBNQQg2KpUlLIsK5zkvBJFKapsEuxSaf8jZH22ai31TWys20DfVDxAw1Gw2JxF1/eyYTOju2V8O9uzX5vOcrxCGV2NV35NaU6JjMENVBrZlni6tIZYjJ5PhHERjQvzOLNIgYKdJNs5WZxqar0j+WdXNz0ypxVHGySs7oiMiH+JJGF4EeAhttH2lRT2fiOiG2OXG3ahqPM+9y3oLqQ9OqUvhHlsjggUPfMArdeMUN/9IkT8wsUqf5sMKkqOTMiCl0UhRC7GCVZ5isf/XrAvCPa/Xntc9HIVssSsSEix43wikOYS4iy+yYrHla/Mao+WXvyszDOR52nFjyWiTAXHQ4k/VZa2aoODmQW3QDeY0rpbO+V+7/+cZNMqqvX8jxg+wZqRqTZWcSLgQMguDI9r+E1cr9I1rWuLdZ/gGbLDcHneNbsbInnHsC2h3f+lXpmJnTLrd0zFe6SYxxHdvrwDTOddCxwvKekLu4AUgkaE/t/cB/GSfloF2+13/iQ32SQIAAA=&quot;"/>
    <we:property name="datasetId" value="&quot;802ef8e2-81c3-4706-aa08-7cbea18b9c56&quot;"/>
    <we:property name="pageName" value="&quot;ReportSection17db05f4f83f39910f48&quot;"/>
    <we:property name="reportUrl" value="&quot;/links/BT78t-bVeE?ctid=7c335a7a-784a-4f0c-807f-b3f2d2a9d4d1&amp;bookmarkGuid=12315925-90d1-41cf-9c03-0eebc5999c18&quot;"/>
    <we:property name="reportName" value="&quot;mentorness air&quot;"/>
    <we:property name="reportState" value="&quot;CONNECTED&quot;"/>
    <we:property name="pageDisplayName" value="&quot;Page 2&quot;"/>
    <we:property name="backgroundColor" value="&quot;#FEF8FC&quot;"/>
    <we:property name="initialStateBookmark" value="&quot;H4sIAAAAAAAAA+1VUW/aMBD+K8gvfUFTAiQkvGWUvrS0CKpK04QmJ74EtyaObIfCEP+9Z4d1Y22ZhCb2sjzZd/bdd9+XO28J47oSdHNLl0AG5LOUT0uqnlo+aZNyb7u7ux4n0+tvt8l4hGZZGS5LTQZbYqgqwDxwXVNhI6Dx67xNqBATWthdToWGNqlAaVlSwb9DcxhdRtWwaxNYV0IqakPODDVgw67wOO4xt/+pixlpZvgKZpCZxjqFSiqz3/t9lnpB3sujbt6NY9/LexHe0Y3XwfzzeZvUARvK0lBeIgBrS30W53GcQj/MUhbFLA361p5zYX4c2YzWlcK6kY1NZflK2IqWGTDiilOgm1q2ZChFvXSr0YF9JmuVwRRy5yoNNxsMc4lktO5pKoDskKeJksii84wR48IZF/J5qAAPMjLwdnO0aF4WYk/yz6ruG2Ra8AyUlTB9RDIc/iWghHbBqKGujKrJxKHxS+bc4KrckhuOlTexH6iobdiLS7zB5HN5gaDwm1tojWaI+vEXIdwN7bL8bTIwKToClkdZHEWMhaznQRr60Pn3gn0Bqv7rdcBFI1eUxxBEHirWCfsMsC+p68WjrBhYm1SuD2hpxA/iMGBh6KdZJwfIfZbBucRPuMIxWkJrqKhegG4lOO42muvf679C2QR3ar39I9qvsIZoKqTiGRJwJmQ3MnNj+CiuD+lKikJB0QR4g+w8XF7V5f6F8E5otiWtDn+pD3pir8zmhK44RYq5a9Hd+zNA1kZXNIMJBn1nFqBCtGS2/qPzwD3SxCVBRrht2uMX7NP9Ojp2uxcy8dScRQgAAA==&quot;"/>
    <we:property name="isFiltersActionButtonVisible" value="true"/>
    <we:property name="isVisualContainerHeaderHidden" value="false"/>
    <we:property name="reportEmbeddedTime" value="&quot;2024-05-01T15:03:52.950Z&quot;"/>
    <we:property name="creatorTenantId" value="&quot;7c335a7a-784a-4f0c-807f-b3f2d2a9d4d1&quot;"/>
    <we:property name="creatorUserId" value="&quot;10032001E1EBAA77&quot;"/>
    <we:property name="creatorSessionId" value="&quot;8ce3055f-f225-4de9-af99-e893517aa307&quot;"/>
    <we:property name="artifactViewState" value="&quot;live&quot;"/>
  </we:properties>
  <we:bindings/>
  <we:snapshot xmlns:r="http://schemas.openxmlformats.org/officeDocument/2006/relationships"/>
</we:webextension>
</file>

<file path=ppt/webextensions/webextension3.xml><?xml version="1.0" encoding="utf-8"?>
<we:webextension xmlns:we="http://schemas.microsoft.com/office/webextensions/webextension/2010/11" id="{2E7CF3AE-FA79-4CF2-A43F-3127D3922564}">
  <we:reference id="wa200003233" version="2.0.0.3" store="en-US" storeType="OMEX"/>
  <we:alternateReferences>
    <we:reference id="WA200003233" version="2.0.0.3" store="WA200003233" storeType="OMEX"/>
  </we:alternateReferences>
  <we:properties>
    <we:property name="pptInsertionSessionID" value="&quot;82AD2091-D52B-40A8-8A4C-966876A263DA&quot;"/>
    <we:property name="embedUrl" value="&quot;/reportEmbed?reportId=d450dfca-257b-4ae8-be2e-8b69fd2f9be6&amp;config=eyJjbHVzdGVyVXJsIjoiaHR0cHM6Ly9XQUJJLVNPVVRILUFGUklDQS1OT1JUSC1BLVBSSU1BUlktcmVkaXJlY3QuYW5hbHlzaXMud2luZG93cy5uZXQiLCJlbWJlZEZlYXR1cmVzIjp7InVzYWdlTWV0cmljc1ZOZXh0Ijp0cnVlfX0%3D&amp;disableSensitivityBanner=true&quot;"/>
    <we:property name="bookmark" value="&quot;H4sIAAAAAAAAA+1aS2/bOBD+KwEvvRiFnpSUW+okQIFum02KLBaLHEhxaKuVRS1FpfYG+u87pOS0MZyHN9k+EvkkksPhN6+PI9tXRBRNXbLVe7YAsk/eKPV5wfTnPZ9MSHVzLhEggWaRFIzzQMSSc4ZSqjaFqhqyf0UM0zMw50XTstIqxMm/LiaEleUJm9mRZGUDE1KDblTFyuIf6IVxyegWugmBZV0qzazKM8MMWLWXKI5jhOK/DvFElpviEs4gN/3sKdRKm2HsMRlSSEMvT2WUsEiyxKJs+lUH8355e6gDNlWVYUWFAOxcJiGSkUgjSnMeBlLEgWfnZVGaQYSvjpa1RrvRG6vauu+jqt8jgF7GipyvzQkm5FirhRMe/N+0/O8W9Ao3WD3Q9JJX5Gy9gM+/rx/u0mSNPqpMYVCSHBQag1zB3lSzZg7N3gF6f9UUDQp9dDC9DgN1BiU6xWmZqrJduJM3cKhW53AK8uvAHdZh7E60wsi6Az/gAzNKE5weAMkCSkHsMR+0AP1m5c45LPQ6jsGmzQezmYYZM8Pw5uIjAR4zg/lnCsxKu3LcVgMKr+ssRowa2Y87u9Y7KOgmj/LtH3PQMLi2EsXaqLcbJjRP631nCuMl3L77OuU6+7noa3BXRz/AG7djnJC5+jLVgOUurLcm17VzIC5ZlePsJqjHp8buiO9KmU0TrBubopqVA8F9ZZQ+JQhnejpn2lgC5Z+wBCx74Cb13WrjaR1gE63nZdzw6RuynaJLZkqvHp7Xj8qlC1eyCWWxF8c0AS8MWeZ7UkYjUT8voo5Hoh6Jejeeil86Ucc/G1GnvoyCLM7zLBOUJXHsQTYS9TaqOFUtvg39ciz9HNrpwfU/L0WvAf7q/Dw20j+Yn68z3VVqEIacJznngrM0l3mQeXQk52dEzs+hhR7JeWyeX0bzfJOcOQCNIipyj8sgCYBSP7iXnG/NtN0gH6K1e321bWD8TVVmviXZ782UpixyvC++zROyAD1z9SwwJM6Muj/JxsauK+GWwVl5Rd4VaHmv+5yVrVX76hB3CPWlerWu+u6WCLodOzDSDs7oA+b7PPZifNsJBIUwoTTj6Y8P2J/Atr3Zv8h4Db7owwWQhXnEgpSmOZWUcnxNtXru9IqBpeFqeZPunDZfgAzBZzTOApYK7vnJ2Eo91ReS/thNjV9IvpSeytigHC0f2FL9D6Xx1C2V+8EGOLW/qEfUS0TIUpnl6X9lW1d6264l7J+amuVwgpi3XE+YJ6wSNgp3XlHuPwzXt1PX/Qv+RVhLQyEAAA==&quot;"/>
    <we:property name="datasetId" value="&quot;802ef8e2-81c3-4706-aa08-7cbea18b9c56&quot;"/>
    <we:property name="pageName" value="&quot;ReportSection0af36e830c8f47a4fa7a&quot;"/>
    <we:property name="reportUrl" value="&quot;/links/BT78t-bVeE?ctid=7c335a7a-784a-4f0c-807f-b3f2d2a9d4d1&amp;bookmarkGuid=7edcc284-0824-4bcd-ba15-e3713ed0d40a&quot;"/>
    <we:property name="reportName" value="&quot;mentorness air&quot;"/>
    <we:property name="reportState" value="&quot;CONNECTED&quot;"/>
    <we:property name="pageDisplayName" value="&quot;Page 3&quot;"/>
    <we:property name="backgroundColor" value="&quot;#FEF8FC&quot;"/>
    <we:property name="initialStateBookmark" value="&quot;H4sIAAAAAAAAA+1aW2/bNhT+KwFf+mIMulJS3lwnAYYulyVFhqEIClI8stXKokZRqb1A/32HlJw2huPES7a2ifwk3s7lO+d8PLJ9Q0ReVwVbnrA5kH3yVsrPc6Y+77lkRMp+7vT03fH4/N3Hk/HxIU7LSueyrMn+DdFMTUFf5nXDCiMBJz9cjQgrijM2NaOMFTWMSAWqliUr8r+h24xLWjXQjggsqkIqZkReaKbBiL3G7ThG3e4vPmpkqc6v4QJS3c2eQyWV7scOy3wKse+kcRZELMhYxPBM3a1aMx/eb5Rawyay1Cwv0QAzl2QQZIGIA0pT7nuZCD3HzGd5ofstfHm4qBT6jWgsK4PXe1mdoAHdHrPlcuWONyJHSs7t5h7wuuF/NaCWeMDIgbrbeUMuVgv4/PvqYZsk4/RhqXONO8k4VxjVEvYmitUzqPfGiP6yzmvc9N6a6bQYqAsoEBQrZSKLZm41r9khG5XCOWRfB1ZZi7E7UxIjaxWe4gPTUhGc7g3KcigEMWpOlQD1dmn1HORqFUdv3efxdKpgynQ/vLv4RAOPmMb80zlmpVk5asreCqdtjY0YNbIftmatA8hrR0/C9o8ZKOihLUW+curXNRfq50XfusJ4Afefvk251nyuuhrcFehHoHG/jSMyk18mCrDchUFrdFs7Y3HNyhRn1416emrsbvG2lFl3wcBY5+W06AnuK6N0KUE4U5MZU9oQKP+EJWDYAw/J/602nhcAk2gdL+OBT9+Q7QQhmUq1fHxePymXrmzJRpSFThjSCBzfZ4nrZFkwEPXLIupwIOqBqHfjqfC1E3X4oxF17GaBl4RpmiSCsigMHUgGot5EFeeywbehn46lX0I73UP/41L0ysCfnZ+HRvo78/NtpttK9Xyf8yjlXHAWp1nqJQ4dyPkFkfNLaKEHch6a59fRPN8lZw5Ag4CK1OGZF3lAqes9SM73ZtpuJh+gt3tdta3ZeCxLPduQ7A9mSl3kKd4X3+YJmYOa2noWGBLrRtVpMrEx61LYZbBe3pDfcvS8k33JisaIfXOAJ4T8Ur5ZVX17TwTtiR0YaQcwuoC5Lg+dEN92PEHBjyhNePz9A/YnsE1v9q8yXj0WXbgAEj8NmBfTOKUZpRxfU42crahoWGguF3fpzkpzBWQ+uIyGicdiwR03Glqp5/pC0h26qeELydfSU2kTlMPFI1uq/6A0nrulsj/YAKfmF/WAOpHwWZwlafxv2daW3qZrCfunumIpnKHNG64nzBNWChOFrVeU/Q8DsUrQmryvkC0HzD8bbm+ztv0HLvI8v2QhAAA=&quot;"/>
    <we:property name="isFiltersActionButtonVisible" value="true"/>
    <we:property name="isVisualContainerHeaderHidden" value="false"/>
    <we:property name="reportEmbeddedTime" value="&quot;2024-05-01T15:07:29.554Z&quot;"/>
    <we:property name="creatorTenantId" value="&quot;7c335a7a-784a-4f0c-807f-b3f2d2a9d4d1&quot;"/>
    <we:property name="creatorUserId" value="&quot;10032001E1EBAA77&quot;"/>
    <we:property name="creatorSessionId" value="&quot;3f7bf605-57bf-4fdf-a400-6f50d988c61e&quot;"/>
    <we:property name="artifactViewState" value="&quot;live&quot;"/>
  </we:properties>
  <we:bindings/>
  <we:snapshot xmlns:r="http://schemas.openxmlformats.org/officeDocument/2006/relationships"/>
</we:webextension>
</file>

<file path=ppt/webextensions/webextension4.xml><?xml version="1.0" encoding="utf-8"?>
<we:webextension xmlns:we="http://schemas.microsoft.com/office/webextensions/webextension/2010/11" id="{CEC6EF8B-7424-41BC-B192-86F12CCEAEFC}">
  <we:reference id="wa200003233" version="2.0.0.3" store="en-US" storeType="OMEX"/>
  <we:alternateReferences>
    <we:reference id="WA200003233" version="2.0.0.3" store="WA200003233" storeType="OMEX"/>
  </we:alternateReferences>
  <we:properties>
    <we:property name="pptInsertionSessionID" value="&quot;82AD2091-D52B-40A8-8A4C-966876A263DA&quot;"/>
    <we:property name="embedUrl" value="&quot;/reportEmbed?reportId=d450dfca-257b-4ae8-be2e-8b69fd2f9be6&amp;config=eyJjbHVzdGVyVXJsIjoiaHR0cHM6Ly9XQUJJLVNPVVRILUFGUklDQS1OT1JUSC1BLVBSSU1BUlktcmVkaXJlY3QuYW5hbHlzaXMud2luZG93cy5uZXQiLCJlbWJlZEZlYXR1cmVzIjp7InVzYWdlTWV0cmljc1ZOZXh0Ijp0cnVlfX0%3D&amp;disableSensitivityBanner=true&quot;"/>
    <we:property name="bookmark" value="&quot;H4sIAAAAAAAAA+1WTW/bMAz9K4EvuwSDbMeO3VuatqdtCNqiwDDkQEu0o9axDElu4wX576PkdFuKbgH2gbXAfLJIinzvUaK9DYQ0bQ39B1hjcBKcKnW3Bn03CoNx0BzaiiRiOEkTKCOe8ChnTCBFqdZK1ZjgZBtY0BXaG2k6qF1CMn5ajgOo6wVUblVCbXActKiNaqCWn3EIJpfVHe7GAW7aWmlwKa8sWHRp7ymc1gQlfBtTReBW3uMVcjtYL7FV2u7XQvASp9OEQY48i9M444L2mMHrYR6Pd0U9sLlqLMiGADhbwfJplKYiE6KMUiZCkSfOXsraPob055tWE29So2+dfDNxDw1HB4LIaTQDl20wV3W39m/nB/Yr1WmOl1h6V2Ol7SnNGYkxuoaixmBHOi20IhW95z1hXHnjSj3MNVIgMWC7JVmMbKp6L/I3VtcDMlNLjtq1sLglMTz+NVIL3YsAC55GO1SSOPiV8G70LLfBO0nMh9w3UHcu7Zsz2iHUQ/OGQNGzdNCGnhHq2+8a4XcYX+VPi0FFyRGnBfCJEAzDScKznEc8/PcN+4ig//frQIuhXVEEWcSyiC4ky0DwuJz4PD9VxeLGFmpzIIvPVkAMIkySCQuTMJvGiRDZi23++DiCWVVprMDul+e/AW8mNQ39BkdzDWaFZjSjadwbaZ6ivaBTVUt3mCgUH7z7omv2k5e9Rh4LMAaayp2A18/mOIXjU8UCv0Mxoy3zFWh7eJFooQXq095fkjOpH7+60fgJpxd5PHfLH4yyOelTKd3/vWHGQkw4LxPIWZKzqEzTafGrw8wnfG7qq86aFjguSK1npj8dVWgEiiNfAP9b9nX473ZfADvI8GQWCgAA&quot;"/>
    <we:property name="datasetId" value="&quot;802ef8e2-81c3-4706-aa08-7cbea18b9c56&quot;"/>
    <we:property name="pageName" value="&quot;ReportSectionddcfe7750a9ec83638cd&quot;"/>
    <we:property name="reportUrl" value="&quot;/links/BT78t-bVeE?ctid=7c335a7a-784a-4f0c-807f-b3f2d2a9d4d1&amp;bookmarkGuid=53d3c708-99fa-4e25-9cfc-a57efed5cba8&quot;"/>
    <we:property name="reportName" value="&quot;mentorness air&quot;"/>
    <we:property name="reportState" value="&quot;CONNECTED&quot;"/>
    <we:property name="pageDisplayName" value="&quot;Page 4&quot;"/>
    <we:property name="backgroundColor" value="&quot;#FEF8FC&quot;"/>
    <we:property name="initialStateBookmark" value="&quot;H4sIAAAAAAAAA+1W30/bMBD+V6q88FJNSdqkKW+hlBcGVICQpqmaLvYlNaRxZDvQrOr/ztkp24oYlfZDA2l5iu/Od9/3nXPO2uNC1yW057BE79A7kvJuCequF3h9r9raLi5Oz9LL0y/n6dmUzLI2QlbaO1x7BlSB5kboBkqbgYyf530PynIGhV3lUGrsezUqLSsoxVfsgsllVIObvoerupQKbMorAwZt2nsKpzXVDj4MqCIwI+7xCpnprJdYS2W2a85ZjqNR5MMYWTKIBwnjtEd3Xgdzf7wt6oBNZGVAVATA2jJ/PArjmCec52Hs84CPI2vPRWmeQtrpqlbEm9Roa6tXyu+hYmhBEDmFuuOy9iaybJbubbpjv5KNYniJuXNVRpiW0hyTGL1ryEr0NqTTTElS0XnOCOPCGRfyYaKQAomBv5mTRYuqKLcif2d13SHTpWCobAuzWxLD4V8itdC+cDDgaNRdJYGdX3LnRsdy7X0UxLzLfQNlY9MeHNMOLh+qAwJFz9xC63pGqG9/aITboV2VPy0GFSXHIM6ADTn3MRhGLBmzkAX/vmGfENT/fu1o0bUrDCEJ/SSkD9JPgLNBPnR5XlXF4MpkcrUji8uWwQB4EEVDP4iCZDSIOE/ebPP7+xGkRaGwALNdTn8DXioUTfkKexMFeoG6l9I0brXQz9Ge0KkqhT1MFIoPzn3SVNvJ679HHjPQGqrCnoD3z2Y/hf1TxQC7Q57SlskClNn9kGihOKqj1n0kx0I93bph/xmnN3k8N/OfjLIJ6VNI1f69YeYHGDGWRzD2o7Ef5nE8yn51mLmEL0192RhdA8MZqfXC9KejChVHvucGcL9lnitCaIRl9voG+7P27bLYbB4BsTEx9TcKAAA=&quot;"/>
    <we:property name="isFiltersActionButtonVisible" value="true"/>
    <we:property name="isVisualContainerHeaderHidden" value="false"/>
    <we:property name="reportEmbeddedTime" value="&quot;2024-05-01T15:10:02.108Z&quot;"/>
    <we:property name="creatorTenantId" value="&quot;7c335a7a-784a-4f0c-807f-b3f2d2a9d4d1&quot;"/>
    <we:property name="creatorUserId" value="&quot;10032001E1EBAA77&quot;"/>
    <we:property name="creatorSessionId" value="&quot;f1603447-fbb5-4327-b321-20d9b226b8e6&quot;"/>
    <we:property name="artifactViewState" value="&quot;live&quot;"/>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Retrospect</Template>
  <TotalTime>5</TotalTime>
  <Words>667</Words>
  <Application>Microsoft Office PowerPoint</Application>
  <PresentationFormat>Widescreen</PresentationFormat>
  <Paragraphs>51</Paragraphs>
  <Slides>12</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Aptos</vt:lpstr>
      <vt:lpstr>Aptos Black</vt:lpstr>
      <vt:lpstr>Arial</vt:lpstr>
      <vt:lpstr>Calibri</vt:lpstr>
      <vt:lpstr>Calibri Light</vt:lpstr>
      <vt:lpstr>Segoe UI Black</vt:lpstr>
      <vt:lpstr>Retrospect</vt:lpstr>
      <vt:lpstr>AIRPLANE CRASHES AND FATALITIES ANALYSIS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AIRPLANE CRASHES AND FATALITIES ANALYSIS </dc:title>
  <dc:creator>Wakilu Salaudeen</dc:creator>
  <cp:lastModifiedBy>Wakilu Salaudeen</cp:lastModifiedBy>
  <cp:revision>3</cp:revision>
  <dcterms:created xsi:type="dcterms:W3CDTF">2024-05-01T12:50:37Z</dcterms:created>
  <dcterms:modified xsi:type="dcterms:W3CDTF">2024-05-01T16:19:20Z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2024-05-01T16:14:13Z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7c335a7a-784a-4f0c-807f-b3f2d2a9d4d1</vt:lpwstr>
  </property>
  <property fmtid="{D5CDD505-2E9C-101B-9397-08002B2CF9AE}" pid="7" name="MSIP_Label_defa4170-0d19-0005-0004-bc88714345d2_ActionId">
    <vt:lpwstr>d911ff32-de1e-4d8e-a4fa-3a8b74243b84</vt:lpwstr>
  </property>
  <property fmtid="{D5CDD505-2E9C-101B-9397-08002B2CF9AE}" pid="8" name="MSIP_Label_defa4170-0d19-0005-0004-bc88714345d2_ContentBits">
    <vt:lpwstr>0</vt:lpwstr>
  </property>
</Properties>
</file>

<file path=docProps/thumbnail.jpeg>
</file>